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79300" cy="9134475" type="ledger"/>
  <p:notesSz cx="6858000" cy="9144000"/>
  <p:embeddedFontLst>
    <p:embeddedFont>
      <p:font typeface="Barlow" pitchFamily="2" charset="77"/>
      <p:regular r:id="rId20"/>
      <p:bold r:id="rId21"/>
      <p:italic r:id="rId22"/>
      <p:boldItalic r:id="rId23"/>
    </p:embeddedFont>
    <p:embeddedFont>
      <p:font typeface="Barlow Condensed Light" panose="020F0302020204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Noto Sans Symbols"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00" d="100"/>
          <a:sy n="100" d="100"/>
        </p:scale>
        <p:origin x="1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195617f1cc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195617f1c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195617f1cc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195617f1c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95617f1cc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195617f1c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95617f1cc_0_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95617f1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195617f1cc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195617f1c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95617f1cc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195617f1c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195617f1cc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195617f1c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195617f1cc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195617f1c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65304b866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65304b86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e65304b86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e65304b8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65304b866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65304b86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0e8026439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0e80264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95617f1c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95617f1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95617f1cc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95617f1c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95617f1cc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195617f1c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95617f1c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95617f1c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13448" y="1494925"/>
            <a:ext cx="10352405" cy="318015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7991"/>
              <a:buFont typeface="Calibri"/>
              <a:buNone/>
              <a:defRPr sz="799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22413" y="4797715"/>
            <a:ext cx="9134475" cy="22053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2"/>
              </a:spcBef>
              <a:spcAft>
                <a:spcPts val="0"/>
              </a:spcAft>
              <a:buClr>
                <a:schemeClr val="dk1"/>
              </a:buClr>
              <a:buSzPts val="3197"/>
              <a:buNone/>
              <a:defRPr sz="3197"/>
            </a:lvl1pPr>
            <a:lvl2pPr lvl="1" algn="ctr">
              <a:lnSpc>
                <a:spcPct val="90000"/>
              </a:lnSpc>
              <a:spcBef>
                <a:spcPts val="666"/>
              </a:spcBef>
              <a:spcAft>
                <a:spcPts val="0"/>
              </a:spcAft>
              <a:buClr>
                <a:schemeClr val="dk1"/>
              </a:buClr>
              <a:buSzPts val="2664"/>
              <a:buNone/>
              <a:defRPr sz="2664"/>
            </a:lvl2pPr>
            <a:lvl3pPr lvl="2" algn="ctr">
              <a:lnSpc>
                <a:spcPct val="90000"/>
              </a:lnSpc>
              <a:spcBef>
                <a:spcPts val="666"/>
              </a:spcBef>
              <a:spcAft>
                <a:spcPts val="0"/>
              </a:spcAft>
              <a:buClr>
                <a:schemeClr val="dk1"/>
              </a:buClr>
              <a:buSzPts val="2397"/>
              <a:buNone/>
              <a:defRPr sz="2397"/>
            </a:lvl3pPr>
            <a:lvl4pPr lvl="3" algn="ctr">
              <a:lnSpc>
                <a:spcPct val="90000"/>
              </a:lnSpc>
              <a:spcBef>
                <a:spcPts val="666"/>
              </a:spcBef>
              <a:spcAft>
                <a:spcPts val="0"/>
              </a:spcAft>
              <a:buClr>
                <a:schemeClr val="dk1"/>
              </a:buClr>
              <a:buSzPts val="2131"/>
              <a:buNone/>
              <a:defRPr sz="2131"/>
            </a:lvl4pPr>
            <a:lvl5pPr lvl="4" algn="ctr">
              <a:lnSpc>
                <a:spcPct val="90000"/>
              </a:lnSpc>
              <a:spcBef>
                <a:spcPts val="666"/>
              </a:spcBef>
              <a:spcAft>
                <a:spcPts val="0"/>
              </a:spcAft>
              <a:buClr>
                <a:schemeClr val="dk1"/>
              </a:buClr>
              <a:buSzPts val="2131"/>
              <a:buNone/>
              <a:defRPr sz="2131"/>
            </a:lvl5pPr>
            <a:lvl6pPr lvl="5" algn="ctr">
              <a:lnSpc>
                <a:spcPct val="90000"/>
              </a:lnSpc>
              <a:spcBef>
                <a:spcPts val="666"/>
              </a:spcBef>
              <a:spcAft>
                <a:spcPts val="0"/>
              </a:spcAft>
              <a:buClr>
                <a:schemeClr val="dk1"/>
              </a:buClr>
              <a:buSzPts val="2131"/>
              <a:buNone/>
              <a:defRPr sz="2131"/>
            </a:lvl6pPr>
            <a:lvl7pPr lvl="6" algn="ctr">
              <a:lnSpc>
                <a:spcPct val="90000"/>
              </a:lnSpc>
              <a:spcBef>
                <a:spcPts val="666"/>
              </a:spcBef>
              <a:spcAft>
                <a:spcPts val="0"/>
              </a:spcAft>
              <a:buClr>
                <a:schemeClr val="dk1"/>
              </a:buClr>
              <a:buSzPts val="2131"/>
              <a:buNone/>
              <a:defRPr sz="2131"/>
            </a:lvl7pPr>
            <a:lvl8pPr lvl="7" algn="ctr">
              <a:lnSpc>
                <a:spcPct val="90000"/>
              </a:lnSpc>
              <a:spcBef>
                <a:spcPts val="666"/>
              </a:spcBef>
              <a:spcAft>
                <a:spcPts val="0"/>
              </a:spcAft>
              <a:buClr>
                <a:schemeClr val="dk1"/>
              </a:buClr>
              <a:buSzPts val="2131"/>
              <a:buNone/>
              <a:defRPr sz="2131"/>
            </a:lvl8pPr>
            <a:lvl9pPr lvl="8" algn="ctr">
              <a:lnSpc>
                <a:spcPct val="90000"/>
              </a:lnSpc>
              <a:spcBef>
                <a:spcPts val="666"/>
              </a:spcBef>
              <a:spcAft>
                <a:spcPts val="0"/>
              </a:spcAft>
              <a:buClr>
                <a:schemeClr val="dk1"/>
              </a:buClr>
              <a:buSzPts val="2131"/>
              <a:buNone/>
              <a:defRPr sz="2131"/>
            </a:lvl9pPr>
          </a:lstStyle>
          <a:p>
            <a:endParaRPr/>
          </a:p>
        </p:txBody>
      </p:sp>
      <p:sp>
        <p:nvSpPr>
          <p:cNvPr id="15" name="Google Shape;15;p2"/>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7327" y="486328"/>
            <a:ext cx="10504646" cy="1765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191780" y="77178"/>
            <a:ext cx="5795740" cy="105046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6158370" y="3043768"/>
            <a:ext cx="7741045" cy="2626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829927" y="493727"/>
            <a:ext cx="7741045" cy="7726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7327" y="486328"/>
            <a:ext cx="10504646" cy="1765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37327" y="2431631"/>
            <a:ext cx="10504646" cy="57957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0984" y="2277278"/>
            <a:ext cx="10504646" cy="37996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991"/>
              <a:buFont typeface="Calibri"/>
              <a:buNone/>
              <a:defRPr sz="799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0984" y="6112912"/>
            <a:ext cx="10504646" cy="19981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2"/>
              </a:spcBef>
              <a:spcAft>
                <a:spcPts val="0"/>
              </a:spcAft>
              <a:buClr>
                <a:schemeClr val="dk1"/>
              </a:buClr>
              <a:buSzPts val="3197"/>
              <a:buNone/>
              <a:defRPr sz="3197">
                <a:solidFill>
                  <a:schemeClr val="dk1"/>
                </a:solidFill>
              </a:defRPr>
            </a:lvl1pPr>
            <a:lvl2pPr marL="914400" lvl="1" indent="-228600" algn="l">
              <a:lnSpc>
                <a:spcPct val="90000"/>
              </a:lnSpc>
              <a:spcBef>
                <a:spcPts val="666"/>
              </a:spcBef>
              <a:spcAft>
                <a:spcPts val="0"/>
              </a:spcAft>
              <a:buClr>
                <a:srgbClr val="888888"/>
              </a:buClr>
              <a:buSzPts val="2664"/>
              <a:buNone/>
              <a:defRPr sz="2664">
                <a:solidFill>
                  <a:srgbClr val="888888"/>
                </a:solidFill>
              </a:defRPr>
            </a:lvl2pPr>
            <a:lvl3pPr marL="1371600" lvl="2" indent="-228600" algn="l">
              <a:lnSpc>
                <a:spcPct val="90000"/>
              </a:lnSpc>
              <a:spcBef>
                <a:spcPts val="666"/>
              </a:spcBef>
              <a:spcAft>
                <a:spcPts val="0"/>
              </a:spcAft>
              <a:buClr>
                <a:srgbClr val="888888"/>
              </a:buClr>
              <a:buSzPts val="2397"/>
              <a:buNone/>
              <a:defRPr sz="2397">
                <a:solidFill>
                  <a:srgbClr val="888888"/>
                </a:solidFill>
              </a:defRPr>
            </a:lvl3pPr>
            <a:lvl4pPr marL="1828800" lvl="3" indent="-228600" algn="l">
              <a:lnSpc>
                <a:spcPct val="90000"/>
              </a:lnSpc>
              <a:spcBef>
                <a:spcPts val="666"/>
              </a:spcBef>
              <a:spcAft>
                <a:spcPts val="0"/>
              </a:spcAft>
              <a:buClr>
                <a:srgbClr val="888888"/>
              </a:buClr>
              <a:buSzPts val="2131"/>
              <a:buNone/>
              <a:defRPr sz="2131">
                <a:solidFill>
                  <a:srgbClr val="888888"/>
                </a:solidFill>
              </a:defRPr>
            </a:lvl4pPr>
            <a:lvl5pPr marL="2286000" lvl="4" indent="-228600" algn="l">
              <a:lnSpc>
                <a:spcPct val="90000"/>
              </a:lnSpc>
              <a:spcBef>
                <a:spcPts val="666"/>
              </a:spcBef>
              <a:spcAft>
                <a:spcPts val="0"/>
              </a:spcAft>
              <a:buClr>
                <a:srgbClr val="888888"/>
              </a:buClr>
              <a:buSzPts val="2131"/>
              <a:buNone/>
              <a:defRPr sz="2131">
                <a:solidFill>
                  <a:srgbClr val="888888"/>
                </a:solidFill>
              </a:defRPr>
            </a:lvl5pPr>
            <a:lvl6pPr marL="2743200" lvl="5" indent="-228600" algn="l">
              <a:lnSpc>
                <a:spcPct val="90000"/>
              </a:lnSpc>
              <a:spcBef>
                <a:spcPts val="666"/>
              </a:spcBef>
              <a:spcAft>
                <a:spcPts val="0"/>
              </a:spcAft>
              <a:buClr>
                <a:srgbClr val="888888"/>
              </a:buClr>
              <a:buSzPts val="2131"/>
              <a:buNone/>
              <a:defRPr sz="2131">
                <a:solidFill>
                  <a:srgbClr val="888888"/>
                </a:solidFill>
              </a:defRPr>
            </a:lvl6pPr>
            <a:lvl7pPr marL="3200400" lvl="6" indent="-228600" algn="l">
              <a:lnSpc>
                <a:spcPct val="90000"/>
              </a:lnSpc>
              <a:spcBef>
                <a:spcPts val="666"/>
              </a:spcBef>
              <a:spcAft>
                <a:spcPts val="0"/>
              </a:spcAft>
              <a:buClr>
                <a:srgbClr val="888888"/>
              </a:buClr>
              <a:buSzPts val="2131"/>
              <a:buNone/>
              <a:defRPr sz="2131">
                <a:solidFill>
                  <a:srgbClr val="888888"/>
                </a:solidFill>
              </a:defRPr>
            </a:lvl7pPr>
            <a:lvl8pPr marL="3657600" lvl="7" indent="-228600" algn="l">
              <a:lnSpc>
                <a:spcPct val="90000"/>
              </a:lnSpc>
              <a:spcBef>
                <a:spcPts val="666"/>
              </a:spcBef>
              <a:spcAft>
                <a:spcPts val="0"/>
              </a:spcAft>
              <a:buClr>
                <a:srgbClr val="888888"/>
              </a:buClr>
              <a:buSzPts val="2131"/>
              <a:buNone/>
              <a:defRPr sz="2131">
                <a:solidFill>
                  <a:srgbClr val="888888"/>
                </a:solidFill>
              </a:defRPr>
            </a:lvl8pPr>
            <a:lvl9pPr marL="4114800" lvl="8" indent="-228600" algn="l">
              <a:lnSpc>
                <a:spcPct val="90000"/>
              </a:lnSpc>
              <a:spcBef>
                <a:spcPts val="666"/>
              </a:spcBef>
              <a:spcAft>
                <a:spcPts val="0"/>
              </a:spcAft>
              <a:buClr>
                <a:srgbClr val="888888"/>
              </a:buClr>
              <a:buSzPts val="2131"/>
              <a:buNone/>
              <a:defRPr sz="2131">
                <a:solidFill>
                  <a:srgbClr val="888888"/>
                </a:solidFill>
              </a:defRPr>
            </a:lvl9pPr>
          </a:lstStyle>
          <a:p>
            <a:endParaRPr/>
          </a:p>
        </p:txBody>
      </p:sp>
      <p:sp>
        <p:nvSpPr>
          <p:cNvPr id="27" name="Google Shape;27;p4"/>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7327" y="486328"/>
            <a:ext cx="10504646" cy="1765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7327" y="2431631"/>
            <a:ext cx="5176203" cy="57957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33" name="Google Shape;33;p5"/>
          <p:cNvSpPr txBox="1">
            <a:spLocks noGrp="1"/>
          </p:cNvSpPr>
          <p:nvPr>
            <p:ph type="body" idx="2"/>
          </p:nvPr>
        </p:nvSpPr>
        <p:spPr>
          <a:xfrm>
            <a:off x="6165770" y="2431631"/>
            <a:ext cx="5176203" cy="57957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913" y="486328"/>
            <a:ext cx="10504646" cy="1765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915" y="2239216"/>
            <a:ext cx="5152414" cy="109740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2"/>
              </a:spcBef>
              <a:spcAft>
                <a:spcPts val="0"/>
              </a:spcAft>
              <a:buClr>
                <a:schemeClr val="dk1"/>
              </a:buClr>
              <a:buSzPts val="3197"/>
              <a:buNone/>
              <a:defRPr sz="3197" b="1"/>
            </a:lvl1pPr>
            <a:lvl2pPr marL="914400" lvl="1" indent="-228600" algn="l">
              <a:lnSpc>
                <a:spcPct val="90000"/>
              </a:lnSpc>
              <a:spcBef>
                <a:spcPts val="666"/>
              </a:spcBef>
              <a:spcAft>
                <a:spcPts val="0"/>
              </a:spcAft>
              <a:buClr>
                <a:schemeClr val="dk1"/>
              </a:buClr>
              <a:buSzPts val="2664"/>
              <a:buNone/>
              <a:defRPr sz="2664" b="1"/>
            </a:lvl2pPr>
            <a:lvl3pPr marL="1371600" lvl="2" indent="-228600" algn="l">
              <a:lnSpc>
                <a:spcPct val="90000"/>
              </a:lnSpc>
              <a:spcBef>
                <a:spcPts val="666"/>
              </a:spcBef>
              <a:spcAft>
                <a:spcPts val="0"/>
              </a:spcAft>
              <a:buClr>
                <a:schemeClr val="dk1"/>
              </a:buClr>
              <a:buSzPts val="2397"/>
              <a:buNone/>
              <a:defRPr sz="2397" b="1"/>
            </a:lvl3pPr>
            <a:lvl4pPr marL="1828800" lvl="3" indent="-228600" algn="l">
              <a:lnSpc>
                <a:spcPct val="90000"/>
              </a:lnSpc>
              <a:spcBef>
                <a:spcPts val="666"/>
              </a:spcBef>
              <a:spcAft>
                <a:spcPts val="0"/>
              </a:spcAft>
              <a:buClr>
                <a:schemeClr val="dk1"/>
              </a:buClr>
              <a:buSzPts val="2131"/>
              <a:buNone/>
              <a:defRPr sz="2131" b="1"/>
            </a:lvl4pPr>
            <a:lvl5pPr marL="2286000" lvl="4" indent="-228600" algn="l">
              <a:lnSpc>
                <a:spcPct val="90000"/>
              </a:lnSpc>
              <a:spcBef>
                <a:spcPts val="666"/>
              </a:spcBef>
              <a:spcAft>
                <a:spcPts val="0"/>
              </a:spcAft>
              <a:buClr>
                <a:schemeClr val="dk1"/>
              </a:buClr>
              <a:buSzPts val="2131"/>
              <a:buNone/>
              <a:defRPr sz="2131" b="1"/>
            </a:lvl5pPr>
            <a:lvl6pPr marL="2743200" lvl="5" indent="-228600" algn="l">
              <a:lnSpc>
                <a:spcPct val="90000"/>
              </a:lnSpc>
              <a:spcBef>
                <a:spcPts val="666"/>
              </a:spcBef>
              <a:spcAft>
                <a:spcPts val="0"/>
              </a:spcAft>
              <a:buClr>
                <a:schemeClr val="dk1"/>
              </a:buClr>
              <a:buSzPts val="2131"/>
              <a:buNone/>
              <a:defRPr sz="2131" b="1"/>
            </a:lvl6pPr>
            <a:lvl7pPr marL="3200400" lvl="6" indent="-228600" algn="l">
              <a:lnSpc>
                <a:spcPct val="90000"/>
              </a:lnSpc>
              <a:spcBef>
                <a:spcPts val="666"/>
              </a:spcBef>
              <a:spcAft>
                <a:spcPts val="0"/>
              </a:spcAft>
              <a:buClr>
                <a:schemeClr val="dk1"/>
              </a:buClr>
              <a:buSzPts val="2131"/>
              <a:buNone/>
              <a:defRPr sz="2131" b="1"/>
            </a:lvl7pPr>
            <a:lvl8pPr marL="3657600" lvl="7" indent="-228600" algn="l">
              <a:lnSpc>
                <a:spcPct val="90000"/>
              </a:lnSpc>
              <a:spcBef>
                <a:spcPts val="666"/>
              </a:spcBef>
              <a:spcAft>
                <a:spcPts val="0"/>
              </a:spcAft>
              <a:buClr>
                <a:schemeClr val="dk1"/>
              </a:buClr>
              <a:buSzPts val="2131"/>
              <a:buNone/>
              <a:defRPr sz="2131" b="1"/>
            </a:lvl8pPr>
            <a:lvl9pPr marL="4114800" lvl="8" indent="-228600" algn="l">
              <a:lnSpc>
                <a:spcPct val="90000"/>
              </a:lnSpc>
              <a:spcBef>
                <a:spcPts val="666"/>
              </a:spcBef>
              <a:spcAft>
                <a:spcPts val="0"/>
              </a:spcAft>
              <a:buClr>
                <a:schemeClr val="dk1"/>
              </a:buClr>
              <a:buSzPts val="2131"/>
              <a:buNone/>
              <a:defRPr sz="2131" b="1"/>
            </a:lvl9pPr>
          </a:lstStyle>
          <a:p>
            <a:endParaRPr/>
          </a:p>
        </p:txBody>
      </p:sp>
      <p:sp>
        <p:nvSpPr>
          <p:cNvPr id="40" name="Google Shape;40;p6"/>
          <p:cNvSpPr txBox="1">
            <a:spLocks noGrp="1"/>
          </p:cNvSpPr>
          <p:nvPr>
            <p:ph type="body" idx="2"/>
          </p:nvPr>
        </p:nvSpPr>
        <p:spPr>
          <a:xfrm>
            <a:off x="838915" y="3336620"/>
            <a:ext cx="5152414" cy="49076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65771" y="2239216"/>
            <a:ext cx="5177789" cy="109740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2"/>
              </a:spcBef>
              <a:spcAft>
                <a:spcPts val="0"/>
              </a:spcAft>
              <a:buClr>
                <a:schemeClr val="dk1"/>
              </a:buClr>
              <a:buSzPts val="3197"/>
              <a:buNone/>
              <a:defRPr sz="3197" b="1"/>
            </a:lvl1pPr>
            <a:lvl2pPr marL="914400" lvl="1" indent="-228600" algn="l">
              <a:lnSpc>
                <a:spcPct val="90000"/>
              </a:lnSpc>
              <a:spcBef>
                <a:spcPts val="666"/>
              </a:spcBef>
              <a:spcAft>
                <a:spcPts val="0"/>
              </a:spcAft>
              <a:buClr>
                <a:schemeClr val="dk1"/>
              </a:buClr>
              <a:buSzPts val="2664"/>
              <a:buNone/>
              <a:defRPr sz="2664" b="1"/>
            </a:lvl2pPr>
            <a:lvl3pPr marL="1371600" lvl="2" indent="-228600" algn="l">
              <a:lnSpc>
                <a:spcPct val="90000"/>
              </a:lnSpc>
              <a:spcBef>
                <a:spcPts val="666"/>
              </a:spcBef>
              <a:spcAft>
                <a:spcPts val="0"/>
              </a:spcAft>
              <a:buClr>
                <a:schemeClr val="dk1"/>
              </a:buClr>
              <a:buSzPts val="2397"/>
              <a:buNone/>
              <a:defRPr sz="2397" b="1"/>
            </a:lvl3pPr>
            <a:lvl4pPr marL="1828800" lvl="3" indent="-228600" algn="l">
              <a:lnSpc>
                <a:spcPct val="90000"/>
              </a:lnSpc>
              <a:spcBef>
                <a:spcPts val="666"/>
              </a:spcBef>
              <a:spcAft>
                <a:spcPts val="0"/>
              </a:spcAft>
              <a:buClr>
                <a:schemeClr val="dk1"/>
              </a:buClr>
              <a:buSzPts val="2131"/>
              <a:buNone/>
              <a:defRPr sz="2131" b="1"/>
            </a:lvl4pPr>
            <a:lvl5pPr marL="2286000" lvl="4" indent="-228600" algn="l">
              <a:lnSpc>
                <a:spcPct val="90000"/>
              </a:lnSpc>
              <a:spcBef>
                <a:spcPts val="666"/>
              </a:spcBef>
              <a:spcAft>
                <a:spcPts val="0"/>
              </a:spcAft>
              <a:buClr>
                <a:schemeClr val="dk1"/>
              </a:buClr>
              <a:buSzPts val="2131"/>
              <a:buNone/>
              <a:defRPr sz="2131" b="1"/>
            </a:lvl5pPr>
            <a:lvl6pPr marL="2743200" lvl="5" indent="-228600" algn="l">
              <a:lnSpc>
                <a:spcPct val="90000"/>
              </a:lnSpc>
              <a:spcBef>
                <a:spcPts val="666"/>
              </a:spcBef>
              <a:spcAft>
                <a:spcPts val="0"/>
              </a:spcAft>
              <a:buClr>
                <a:schemeClr val="dk1"/>
              </a:buClr>
              <a:buSzPts val="2131"/>
              <a:buNone/>
              <a:defRPr sz="2131" b="1"/>
            </a:lvl6pPr>
            <a:lvl7pPr marL="3200400" lvl="6" indent="-228600" algn="l">
              <a:lnSpc>
                <a:spcPct val="90000"/>
              </a:lnSpc>
              <a:spcBef>
                <a:spcPts val="666"/>
              </a:spcBef>
              <a:spcAft>
                <a:spcPts val="0"/>
              </a:spcAft>
              <a:buClr>
                <a:schemeClr val="dk1"/>
              </a:buClr>
              <a:buSzPts val="2131"/>
              <a:buNone/>
              <a:defRPr sz="2131" b="1"/>
            </a:lvl7pPr>
            <a:lvl8pPr marL="3657600" lvl="7" indent="-228600" algn="l">
              <a:lnSpc>
                <a:spcPct val="90000"/>
              </a:lnSpc>
              <a:spcBef>
                <a:spcPts val="666"/>
              </a:spcBef>
              <a:spcAft>
                <a:spcPts val="0"/>
              </a:spcAft>
              <a:buClr>
                <a:schemeClr val="dk1"/>
              </a:buClr>
              <a:buSzPts val="2131"/>
              <a:buNone/>
              <a:defRPr sz="2131" b="1"/>
            </a:lvl8pPr>
            <a:lvl9pPr marL="4114800" lvl="8" indent="-228600" algn="l">
              <a:lnSpc>
                <a:spcPct val="90000"/>
              </a:lnSpc>
              <a:spcBef>
                <a:spcPts val="666"/>
              </a:spcBef>
              <a:spcAft>
                <a:spcPts val="0"/>
              </a:spcAft>
              <a:buClr>
                <a:schemeClr val="dk1"/>
              </a:buClr>
              <a:buSzPts val="2131"/>
              <a:buNone/>
              <a:defRPr sz="2131" b="1"/>
            </a:lvl9pPr>
          </a:lstStyle>
          <a:p>
            <a:endParaRPr/>
          </a:p>
        </p:txBody>
      </p:sp>
      <p:sp>
        <p:nvSpPr>
          <p:cNvPr id="42" name="Google Shape;42;p6"/>
          <p:cNvSpPr txBox="1">
            <a:spLocks noGrp="1"/>
          </p:cNvSpPr>
          <p:nvPr>
            <p:ph type="body" idx="4"/>
          </p:nvPr>
        </p:nvSpPr>
        <p:spPr>
          <a:xfrm>
            <a:off x="6165771" y="3336620"/>
            <a:ext cx="5177789" cy="49076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2"/>
              </a:spcBef>
              <a:spcAft>
                <a:spcPts val="0"/>
              </a:spcAft>
              <a:buClr>
                <a:schemeClr val="dk1"/>
              </a:buClr>
              <a:buSzPts val="1800"/>
              <a:buChar char="•"/>
              <a:defRPr/>
            </a:lvl1pPr>
            <a:lvl2pPr marL="914400" lvl="1" indent="-342900" algn="l">
              <a:lnSpc>
                <a:spcPct val="90000"/>
              </a:lnSpc>
              <a:spcBef>
                <a:spcPts val="666"/>
              </a:spcBef>
              <a:spcAft>
                <a:spcPts val="0"/>
              </a:spcAft>
              <a:buClr>
                <a:schemeClr val="dk1"/>
              </a:buClr>
              <a:buSzPts val="1800"/>
              <a:buChar char="•"/>
              <a:defRPr/>
            </a:lvl2pPr>
            <a:lvl3pPr marL="1371600" lvl="2" indent="-342900" algn="l">
              <a:lnSpc>
                <a:spcPct val="90000"/>
              </a:lnSpc>
              <a:spcBef>
                <a:spcPts val="666"/>
              </a:spcBef>
              <a:spcAft>
                <a:spcPts val="0"/>
              </a:spcAft>
              <a:buClr>
                <a:schemeClr val="dk1"/>
              </a:buClr>
              <a:buSzPts val="1800"/>
              <a:buChar char="•"/>
              <a:defRPr/>
            </a:lvl3pPr>
            <a:lvl4pPr marL="1828800" lvl="3" indent="-342900" algn="l">
              <a:lnSpc>
                <a:spcPct val="90000"/>
              </a:lnSpc>
              <a:spcBef>
                <a:spcPts val="666"/>
              </a:spcBef>
              <a:spcAft>
                <a:spcPts val="0"/>
              </a:spcAft>
              <a:buClr>
                <a:schemeClr val="dk1"/>
              </a:buClr>
              <a:buSzPts val="1800"/>
              <a:buChar char="•"/>
              <a:defRPr/>
            </a:lvl4pPr>
            <a:lvl5pPr marL="2286000" lvl="4" indent="-342900" algn="l">
              <a:lnSpc>
                <a:spcPct val="90000"/>
              </a:lnSpc>
              <a:spcBef>
                <a:spcPts val="666"/>
              </a:spcBef>
              <a:spcAft>
                <a:spcPts val="0"/>
              </a:spcAft>
              <a:buClr>
                <a:schemeClr val="dk1"/>
              </a:buClr>
              <a:buSzPts val="1800"/>
              <a:buChar char="•"/>
              <a:defRPr/>
            </a:lvl5pPr>
            <a:lvl6pPr marL="2743200" lvl="5" indent="-342900" algn="l">
              <a:lnSpc>
                <a:spcPct val="90000"/>
              </a:lnSpc>
              <a:spcBef>
                <a:spcPts val="666"/>
              </a:spcBef>
              <a:spcAft>
                <a:spcPts val="0"/>
              </a:spcAft>
              <a:buClr>
                <a:schemeClr val="dk1"/>
              </a:buClr>
              <a:buSzPts val="1800"/>
              <a:buChar char="•"/>
              <a:defRPr/>
            </a:lvl6pPr>
            <a:lvl7pPr marL="3200400" lvl="6" indent="-342900" algn="l">
              <a:lnSpc>
                <a:spcPct val="90000"/>
              </a:lnSpc>
              <a:spcBef>
                <a:spcPts val="666"/>
              </a:spcBef>
              <a:spcAft>
                <a:spcPts val="0"/>
              </a:spcAft>
              <a:buClr>
                <a:schemeClr val="dk1"/>
              </a:buClr>
              <a:buSzPts val="1800"/>
              <a:buChar char="•"/>
              <a:defRPr/>
            </a:lvl7pPr>
            <a:lvl8pPr marL="3657600" lvl="7" indent="-342900" algn="l">
              <a:lnSpc>
                <a:spcPct val="90000"/>
              </a:lnSpc>
              <a:spcBef>
                <a:spcPts val="666"/>
              </a:spcBef>
              <a:spcAft>
                <a:spcPts val="0"/>
              </a:spcAft>
              <a:buClr>
                <a:schemeClr val="dk1"/>
              </a:buClr>
              <a:buSzPts val="1800"/>
              <a:buChar char="•"/>
              <a:defRPr/>
            </a:lvl8pPr>
            <a:lvl9pPr marL="4114800" lvl="8" indent="-342900" algn="l">
              <a:lnSpc>
                <a:spcPct val="90000"/>
              </a:lnSpc>
              <a:spcBef>
                <a:spcPts val="666"/>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7327" y="486328"/>
            <a:ext cx="10504646" cy="1765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913" y="608965"/>
            <a:ext cx="3928141" cy="21313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2"/>
              <a:buFont typeface="Calibri"/>
              <a:buNone/>
              <a:defRPr sz="42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5177789" y="1315197"/>
            <a:ext cx="6165771" cy="6491398"/>
          </a:xfrm>
          <a:prstGeom prst="rect">
            <a:avLst/>
          </a:prstGeom>
          <a:noFill/>
          <a:ln>
            <a:noFill/>
          </a:ln>
        </p:spPr>
        <p:txBody>
          <a:bodyPr spcFirstLastPara="1" wrap="square" lIns="91425" tIns="45700" rIns="91425" bIns="45700" anchor="t" anchorCtr="0">
            <a:normAutofit/>
          </a:bodyPr>
          <a:lstStyle>
            <a:lvl1pPr marL="457200" lvl="0" indent="-499236" algn="l">
              <a:lnSpc>
                <a:spcPct val="90000"/>
              </a:lnSpc>
              <a:spcBef>
                <a:spcPts val="1332"/>
              </a:spcBef>
              <a:spcAft>
                <a:spcPts val="0"/>
              </a:spcAft>
              <a:buClr>
                <a:schemeClr val="dk1"/>
              </a:buClr>
              <a:buSzPts val="4262"/>
              <a:buChar char="•"/>
              <a:defRPr sz="4262"/>
            </a:lvl1pPr>
            <a:lvl2pPr marL="914400" lvl="1" indent="-465391" algn="l">
              <a:lnSpc>
                <a:spcPct val="90000"/>
              </a:lnSpc>
              <a:spcBef>
                <a:spcPts val="666"/>
              </a:spcBef>
              <a:spcAft>
                <a:spcPts val="0"/>
              </a:spcAft>
              <a:buClr>
                <a:schemeClr val="dk1"/>
              </a:buClr>
              <a:buSzPts val="3729"/>
              <a:buChar char="•"/>
              <a:defRPr sz="3729"/>
            </a:lvl2pPr>
            <a:lvl3pPr marL="1371600" lvl="2" indent="-431609" algn="l">
              <a:lnSpc>
                <a:spcPct val="90000"/>
              </a:lnSpc>
              <a:spcBef>
                <a:spcPts val="666"/>
              </a:spcBef>
              <a:spcAft>
                <a:spcPts val="0"/>
              </a:spcAft>
              <a:buClr>
                <a:schemeClr val="dk1"/>
              </a:buClr>
              <a:buSzPts val="3197"/>
              <a:buChar char="•"/>
              <a:defRPr sz="3197"/>
            </a:lvl3pPr>
            <a:lvl4pPr marL="1828800" lvl="3" indent="-397764" algn="l">
              <a:lnSpc>
                <a:spcPct val="90000"/>
              </a:lnSpc>
              <a:spcBef>
                <a:spcPts val="666"/>
              </a:spcBef>
              <a:spcAft>
                <a:spcPts val="0"/>
              </a:spcAft>
              <a:buClr>
                <a:schemeClr val="dk1"/>
              </a:buClr>
              <a:buSzPts val="2664"/>
              <a:buChar char="•"/>
              <a:defRPr sz="2664"/>
            </a:lvl4pPr>
            <a:lvl5pPr marL="2286000" lvl="4" indent="-397764" algn="l">
              <a:lnSpc>
                <a:spcPct val="90000"/>
              </a:lnSpc>
              <a:spcBef>
                <a:spcPts val="666"/>
              </a:spcBef>
              <a:spcAft>
                <a:spcPts val="0"/>
              </a:spcAft>
              <a:buClr>
                <a:schemeClr val="dk1"/>
              </a:buClr>
              <a:buSzPts val="2664"/>
              <a:buChar char="•"/>
              <a:defRPr sz="2664"/>
            </a:lvl5pPr>
            <a:lvl6pPr marL="2743200" lvl="5" indent="-397764" algn="l">
              <a:lnSpc>
                <a:spcPct val="90000"/>
              </a:lnSpc>
              <a:spcBef>
                <a:spcPts val="666"/>
              </a:spcBef>
              <a:spcAft>
                <a:spcPts val="0"/>
              </a:spcAft>
              <a:buClr>
                <a:schemeClr val="dk1"/>
              </a:buClr>
              <a:buSzPts val="2664"/>
              <a:buChar char="•"/>
              <a:defRPr sz="2664"/>
            </a:lvl6pPr>
            <a:lvl7pPr marL="3200400" lvl="6" indent="-397764" algn="l">
              <a:lnSpc>
                <a:spcPct val="90000"/>
              </a:lnSpc>
              <a:spcBef>
                <a:spcPts val="666"/>
              </a:spcBef>
              <a:spcAft>
                <a:spcPts val="0"/>
              </a:spcAft>
              <a:buClr>
                <a:schemeClr val="dk1"/>
              </a:buClr>
              <a:buSzPts val="2664"/>
              <a:buChar char="•"/>
              <a:defRPr sz="2664"/>
            </a:lvl7pPr>
            <a:lvl8pPr marL="3657600" lvl="7" indent="-397764" algn="l">
              <a:lnSpc>
                <a:spcPct val="90000"/>
              </a:lnSpc>
              <a:spcBef>
                <a:spcPts val="666"/>
              </a:spcBef>
              <a:spcAft>
                <a:spcPts val="0"/>
              </a:spcAft>
              <a:buClr>
                <a:schemeClr val="dk1"/>
              </a:buClr>
              <a:buSzPts val="2664"/>
              <a:buChar char="•"/>
              <a:defRPr sz="2664"/>
            </a:lvl8pPr>
            <a:lvl9pPr marL="4114800" lvl="8" indent="-397764" algn="l">
              <a:lnSpc>
                <a:spcPct val="90000"/>
              </a:lnSpc>
              <a:spcBef>
                <a:spcPts val="666"/>
              </a:spcBef>
              <a:spcAft>
                <a:spcPts val="0"/>
              </a:spcAft>
              <a:buClr>
                <a:schemeClr val="dk1"/>
              </a:buClr>
              <a:buSzPts val="2664"/>
              <a:buChar char="•"/>
              <a:defRPr sz="2664"/>
            </a:lvl9pPr>
          </a:lstStyle>
          <a:p>
            <a:endParaRPr/>
          </a:p>
        </p:txBody>
      </p:sp>
      <p:sp>
        <p:nvSpPr>
          <p:cNvPr id="58" name="Google Shape;58;p9"/>
          <p:cNvSpPr txBox="1">
            <a:spLocks noGrp="1"/>
          </p:cNvSpPr>
          <p:nvPr>
            <p:ph type="body" idx="2"/>
          </p:nvPr>
        </p:nvSpPr>
        <p:spPr>
          <a:xfrm>
            <a:off x="838913" y="2740343"/>
            <a:ext cx="3928141" cy="507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2"/>
              </a:spcBef>
              <a:spcAft>
                <a:spcPts val="0"/>
              </a:spcAft>
              <a:buClr>
                <a:schemeClr val="dk1"/>
              </a:buClr>
              <a:buSzPts val="2131"/>
              <a:buNone/>
              <a:defRPr sz="2131"/>
            </a:lvl1pPr>
            <a:lvl2pPr marL="914400" lvl="1" indent="-228600" algn="l">
              <a:lnSpc>
                <a:spcPct val="90000"/>
              </a:lnSpc>
              <a:spcBef>
                <a:spcPts val="666"/>
              </a:spcBef>
              <a:spcAft>
                <a:spcPts val="0"/>
              </a:spcAft>
              <a:buClr>
                <a:schemeClr val="dk1"/>
              </a:buClr>
              <a:buSzPts val="1865"/>
              <a:buNone/>
              <a:defRPr sz="1865"/>
            </a:lvl2pPr>
            <a:lvl3pPr marL="1371600" lvl="2" indent="-228600" algn="l">
              <a:lnSpc>
                <a:spcPct val="90000"/>
              </a:lnSpc>
              <a:spcBef>
                <a:spcPts val="666"/>
              </a:spcBef>
              <a:spcAft>
                <a:spcPts val="0"/>
              </a:spcAft>
              <a:buClr>
                <a:schemeClr val="dk1"/>
              </a:buClr>
              <a:buSzPts val="1598"/>
              <a:buNone/>
              <a:defRPr sz="1598"/>
            </a:lvl3pPr>
            <a:lvl4pPr marL="1828800" lvl="3" indent="-228600" algn="l">
              <a:lnSpc>
                <a:spcPct val="90000"/>
              </a:lnSpc>
              <a:spcBef>
                <a:spcPts val="666"/>
              </a:spcBef>
              <a:spcAft>
                <a:spcPts val="0"/>
              </a:spcAft>
              <a:buClr>
                <a:schemeClr val="dk1"/>
              </a:buClr>
              <a:buSzPts val="1332"/>
              <a:buNone/>
              <a:defRPr sz="1332"/>
            </a:lvl4pPr>
            <a:lvl5pPr marL="2286000" lvl="4" indent="-228600" algn="l">
              <a:lnSpc>
                <a:spcPct val="90000"/>
              </a:lnSpc>
              <a:spcBef>
                <a:spcPts val="666"/>
              </a:spcBef>
              <a:spcAft>
                <a:spcPts val="0"/>
              </a:spcAft>
              <a:buClr>
                <a:schemeClr val="dk1"/>
              </a:buClr>
              <a:buSzPts val="1332"/>
              <a:buNone/>
              <a:defRPr sz="1332"/>
            </a:lvl5pPr>
            <a:lvl6pPr marL="2743200" lvl="5" indent="-228600" algn="l">
              <a:lnSpc>
                <a:spcPct val="90000"/>
              </a:lnSpc>
              <a:spcBef>
                <a:spcPts val="666"/>
              </a:spcBef>
              <a:spcAft>
                <a:spcPts val="0"/>
              </a:spcAft>
              <a:buClr>
                <a:schemeClr val="dk1"/>
              </a:buClr>
              <a:buSzPts val="1332"/>
              <a:buNone/>
              <a:defRPr sz="1332"/>
            </a:lvl6pPr>
            <a:lvl7pPr marL="3200400" lvl="6" indent="-228600" algn="l">
              <a:lnSpc>
                <a:spcPct val="90000"/>
              </a:lnSpc>
              <a:spcBef>
                <a:spcPts val="666"/>
              </a:spcBef>
              <a:spcAft>
                <a:spcPts val="0"/>
              </a:spcAft>
              <a:buClr>
                <a:schemeClr val="dk1"/>
              </a:buClr>
              <a:buSzPts val="1332"/>
              <a:buNone/>
              <a:defRPr sz="1332"/>
            </a:lvl7pPr>
            <a:lvl8pPr marL="3657600" lvl="7" indent="-228600" algn="l">
              <a:lnSpc>
                <a:spcPct val="90000"/>
              </a:lnSpc>
              <a:spcBef>
                <a:spcPts val="666"/>
              </a:spcBef>
              <a:spcAft>
                <a:spcPts val="0"/>
              </a:spcAft>
              <a:buClr>
                <a:schemeClr val="dk1"/>
              </a:buClr>
              <a:buSzPts val="1332"/>
              <a:buNone/>
              <a:defRPr sz="1332"/>
            </a:lvl8pPr>
            <a:lvl9pPr marL="4114800" lvl="8" indent="-228600" algn="l">
              <a:lnSpc>
                <a:spcPct val="90000"/>
              </a:lnSpc>
              <a:spcBef>
                <a:spcPts val="666"/>
              </a:spcBef>
              <a:spcAft>
                <a:spcPts val="0"/>
              </a:spcAft>
              <a:buClr>
                <a:schemeClr val="dk1"/>
              </a:buClr>
              <a:buSzPts val="1332"/>
              <a:buNone/>
              <a:defRPr sz="1332"/>
            </a:lvl9pPr>
          </a:lstStyle>
          <a:p>
            <a:endParaRPr/>
          </a:p>
        </p:txBody>
      </p:sp>
      <p:sp>
        <p:nvSpPr>
          <p:cNvPr id="59" name="Google Shape;59;p9"/>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8913" y="608965"/>
            <a:ext cx="3928141" cy="21313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2"/>
              <a:buFont typeface="Calibri"/>
              <a:buNone/>
              <a:defRPr sz="42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5177789" y="1315197"/>
            <a:ext cx="6165771" cy="6491398"/>
          </a:xfrm>
          <a:prstGeom prst="rect">
            <a:avLst/>
          </a:prstGeom>
          <a:noFill/>
          <a:ln>
            <a:noFill/>
          </a:ln>
        </p:spPr>
      </p:sp>
      <p:sp>
        <p:nvSpPr>
          <p:cNvPr id="65" name="Google Shape;65;p10"/>
          <p:cNvSpPr txBox="1">
            <a:spLocks noGrp="1"/>
          </p:cNvSpPr>
          <p:nvPr>
            <p:ph type="body" idx="1"/>
          </p:nvPr>
        </p:nvSpPr>
        <p:spPr>
          <a:xfrm>
            <a:off x="838913" y="2740343"/>
            <a:ext cx="3928141" cy="507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2"/>
              </a:spcBef>
              <a:spcAft>
                <a:spcPts val="0"/>
              </a:spcAft>
              <a:buClr>
                <a:schemeClr val="dk1"/>
              </a:buClr>
              <a:buSzPts val="2131"/>
              <a:buNone/>
              <a:defRPr sz="2131"/>
            </a:lvl1pPr>
            <a:lvl2pPr marL="914400" lvl="1" indent="-228600" algn="l">
              <a:lnSpc>
                <a:spcPct val="90000"/>
              </a:lnSpc>
              <a:spcBef>
                <a:spcPts val="666"/>
              </a:spcBef>
              <a:spcAft>
                <a:spcPts val="0"/>
              </a:spcAft>
              <a:buClr>
                <a:schemeClr val="dk1"/>
              </a:buClr>
              <a:buSzPts val="1865"/>
              <a:buNone/>
              <a:defRPr sz="1865"/>
            </a:lvl2pPr>
            <a:lvl3pPr marL="1371600" lvl="2" indent="-228600" algn="l">
              <a:lnSpc>
                <a:spcPct val="90000"/>
              </a:lnSpc>
              <a:spcBef>
                <a:spcPts val="666"/>
              </a:spcBef>
              <a:spcAft>
                <a:spcPts val="0"/>
              </a:spcAft>
              <a:buClr>
                <a:schemeClr val="dk1"/>
              </a:buClr>
              <a:buSzPts val="1598"/>
              <a:buNone/>
              <a:defRPr sz="1598"/>
            </a:lvl3pPr>
            <a:lvl4pPr marL="1828800" lvl="3" indent="-228600" algn="l">
              <a:lnSpc>
                <a:spcPct val="90000"/>
              </a:lnSpc>
              <a:spcBef>
                <a:spcPts val="666"/>
              </a:spcBef>
              <a:spcAft>
                <a:spcPts val="0"/>
              </a:spcAft>
              <a:buClr>
                <a:schemeClr val="dk1"/>
              </a:buClr>
              <a:buSzPts val="1332"/>
              <a:buNone/>
              <a:defRPr sz="1332"/>
            </a:lvl4pPr>
            <a:lvl5pPr marL="2286000" lvl="4" indent="-228600" algn="l">
              <a:lnSpc>
                <a:spcPct val="90000"/>
              </a:lnSpc>
              <a:spcBef>
                <a:spcPts val="666"/>
              </a:spcBef>
              <a:spcAft>
                <a:spcPts val="0"/>
              </a:spcAft>
              <a:buClr>
                <a:schemeClr val="dk1"/>
              </a:buClr>
              <a:buSzPts val="1332"/>
              <a:buNone/>
              <a:defRPr sz="1332"/>
            </a:lvl5pPr>
            <a:lvl6pPr marL="2743200" lvl="5" indent="-228600" algn="l">
              <a:lnSpc>
                <a:spcPct val="90000"/>
              </a:lnSpc>
              <a:spcBef>
                <a:spcPts val="666"/>
              </a:spcBef>
              <a:spcAft>
                <a:spcPts val="0"/>
              </a:spcAft>
              <a:buClr>
                <a:schemeClr val="dk1"/>
              </a:buClr>
              <a:buSzPts val="1332"/>
              <a:buNone/>
              <a:defRPr sz="1332"/>
            </a:lvl6pPr>
            <a:lvl7pPr marL="3200400" lvl="6" indent="-228600" algn="l">
              <a:lnSpc>
                <a:spcPct val="90000"/>
              </a:lnSpc>
              <a:spcBef>
                <a:spcPts val="666"/>
              </a:spcBef>
              <a:spcAft>
                <a:spcPts val="0"/>
              </a:spcAft>
              <a:buClr>
                <a:schemeClr val="dk1"/>
              </a:buClr>
              <a:buSzPts val="1332"/>
              <a:buNone/>
              <a:defRPr sz="1332"/>
            </a:lvl7pPr>
            <a:lvl8pPr marL="3657600" lvl="7" indent="-228600" algn="l">
              <a:lnSpc>
                <a:spcPct val="90000"/>
              </a:lnSpc>
              <a:spcBef>
                <a:spcPts val="666"/>
              </a:spcBef>
              <a:spcAft>
                <a:spcPts val="0"/>
              </a:spcAft>
              <a:buClr>
                <a:schemeClr val="dk1"/>
              </a:buClr>
              <a:buSzPts val="1332"/>
              <a:buNone/>
              <a:defRPr sz="1332"/>
            </a:lvl8pPr>
            <a:lvl9pPr marL="4114800" lvl="8" indent="-228600" algn="l">
              <a:lnSpc>
                <a:spcPct val="90000"/>
              </a:lnSpc>
              <a:spcBef>
                <a:spcPts val="666"/>
              </a:spcBef>
              <a:spcAft>
                <a:spcPts val="0"/>
              </a:spcAft>
              <a:buClr>
                <a:schemeClr val="dk1"/>
              </a:buClr>
              <a:buSzPts val="1332"/>
              <a:buNone/>
              <a:defRPr sz="1332"/>
            </a:lvl9pPr>
          </a:lstStyle>
          <a:p>
            <a:endParaRPr/>
          </a:p>
        </p:txBody>
      </p:sp>
      <p:sp>
        <p:nvSpPr>
          <p:cNvPr id="66" name="Google Shape;66;p10"/>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7327" y="486328"/>
            <a:ext cx="10504646" cy="17655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0"/>
              <a:buFont typeface="Calibri"/>
              <a:buNone/>
              <a:defRPr sz="58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7327" y="2431631"/>
            <a:ext cx="10504646" cy="5795740"/>
          </a:xfrm>
          <a:prstGeom prst="rect">
            <a:avLst/>
          </a:prstGeom>
          <a:noFill/>
          <a:ln>
            <a:noFill/>
          </a:ln>
        </p:spPr>
        <p:txBody>
          <a:bodyPr spcFirstLastPara="1" wrap="square" lIns="91425" tIns="45700" rIns="91425" bIns="45700" anchor="t" anchorCtr="0">
            <a:normAutofit/>
          </a:bodyPr>
          <a:lstStyle>
            <a:lvl1pPr marL="457200" marR="0" lvl="0" indent="-465391" algn="l" rtl="0">
              <a:lnSpc>
                <a:spcPct val="90000"/>
              </a:lnSpc>
              <a:spcBef>
                <a:spcPts val="1332"/>
              </a:spcBef>
              <a:spcAft>
                <a:spcPts val="0"/>
              </a:spcAft>
              <a:buClr>
                <a:schemeClr val="dk1"/>
              </a:buClr>
              <a:buSzPts val="3729"/>
              <a:buFont typeface="Arial"/>
              <a:buChar char="•"/>
              <a:defRPr sz="3729" b="0" i="0" u="none" strike="noStrike" cap="none">
                <a:solidFill>
                  <a:schemeClr val="dk1"/>
                </a:solidFill>
                <a:latin typeface="Calibri"/>
                <a:ea typeface="Calibri"/>
                <a:cs typeface="Calibri"/>
                <a:sym typeface="Calibri"/>
              </a:defRPr>
            </a:lvl1pPr>
            <a:lvl2pPr marL="914400" marR="0" lvl="1" indent="-431609" algn="l" rtl="0">
              <a:lnSpc>
                <a:spcPct val="90000"/>
              </a:lnSpc>
              <a:spcBef>
                <a:spcPts val="666"/>
              </a:spcBef>
              <a:spcAft>
                <a:spcPts val="0"/>
              </a:spcAft>
              <a:buClr>
                <a:schemeClr val="dk1"/>
              </a:buClr>
              <a:buSzPts val="3197"/>
              <a:buFont typeface="Arial"/>
              <a:buChar char="•"/>
              <a:defRPr sz="3197" b="0" i="0" u="none" strike="noStrike" cap="none">
                <a:solidFill>
                  <a:schemeClr val="dk1"/>
                </a:solidFill>
                <a:latin typeface="Calibri"/>
                <a:ea typeface="Calibri"/>
                <a:cs typeface="Calibri"/>
                <a:sym typeface="Calibri"/>
              </a:defRPr>
            </a:lvl2pPr>
            <a:lvl3pPr marL="1371600" marR="0" lvl="2" indent="-397764" algn="l" rtl="0">
              <a:lnSpc>
                <a:spcPct val="90000"/>
              </a:lnSpc>
              <a:spcBef>
                <a:spcPts val="666"/>
              </a:spcBef>
              <a:spcAft>
                <a:spcPts val="0"/>
              </a:spcAft>
              <a:buClr>
                <a:schemeClr val="dk1"/>
              </a:buClr>
              <a:buSzPts val="2664"/>
              <a:buFont typeface="Arial"/>
              <a:buChar char="•"/>
              <a:defRPr sz="2664" b="0" i="0" u="none" strike="noStrike" cap="none">
                <a:solidFill>
                  <a:schemeClr val="dk1"/>
                </a:solidFill>
                <a:latin typeface="Calibri"/>
                <a:ea typeface="Calibri"/>
                <a:cs typeface="Calibri"/>
                <a:sym typeface="Calibri"/>
              </a:defRPr>
            </a:lvl3pPr>
            <a:lvl4pPr marL="1828800" marR="0" lvl="3"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4pPr>
            <a:lvl5pPr marL="2286000" marR="0" lvl="4"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5pPr>
            <a:lvl6pPr marL="2743200" marR="0" lvl="5"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6pPr>
            <a:lvl7pPr marL="3200400" marR="0" lvl="6"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7pPr>
            <a:lvl8pPr marL="3657600" marR="0" lvl="7"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8pPr>
            <a:lvl9pPr marL="4114800" marR="0" lvl="8" indent="-380809" algn="l" rtl="0">
              <a:lnSpc>
                <a:spcPct val="90000"/>
              </a:lnSpc>
              <a:spcBef>
                <a:spcPts val="666"/>
              </a:spcBef>
              <a:spcAft>
                <a:spcPts val="0"/>
              </a:spcAft>
              <a:buClr>
                <a:schemeClr val="dk1"/>
              </a:buClr>
              <a:buSzPts val="2397"/>
              <a:buFont typeface="Arial"/>
              <a:buChar char="•"/>
              <a:defRPr sz="2397"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7327" y="8466307"/>
            <a:ext cx="2740343" cy="4863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4393" y="8466307"/>
            <a:ext cx="4110514" cy="4863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01630" y="8466307"/>
            <a:ext cx="2740343" cy="4863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598" b="0" i="0" u="none" strike="noStrike" cap="none">
                <a:solidFill>
                  <a:srgbClr val="888888"/>
                </a:solidFill>
                <a:latin typeface="Calibri"/>
                <a:ea typeface="Calibri"/>
                <a:cs typeface="Calibri"/>
                <a:sym typeface="Calibri"/>
              </a:defRPr>
            </a:lvl1pPr>
            <a:lvl2pPr marL="0" marR="0" lvl="1" indent="0" algn="r" rtl="0">
              <a:spcBef>
                <a:spcPts val="0"/>
              </a:spcBef>
              <a:buNone/>
              <a:defRPr sz="1598" b="0" i="0" u="none" strike="noStrike" cap="none">
                <a:solidFill>
                  <a:srgbClr val="888888"/>
                </a:solidFill>
                <a:latin typeface="Calibri"/>
                <a:ea typeface="Calibri"/>
                <a:cs typeface="Calibri"/>
                <a:sym typeface="Calibri"/>
              </a:defRPr>
            </a:lvl2pPr>
            <a:lvl3pPr marL="0" marR="0" lvl="2" indent="0" algn="r" rtl="0">
              <a:spcBef>
                <a:spcPts val="0"/>
              </a:spcBef>
              <a:buNone/>
              <a:defRPr sz="1598" b="0" i="0" u="none" strike="noStrike" cap="none">
                <a:solidFill>
                  <a:srgbClr val="888888"/>
                </a:solidFill>
                <a:latin typeface="Calibri"/>
                <a:ea typeface="Calibri"/>
                <a:cs typeface="Calibri"/>
                <a:sym typeface="Calibri"/>
              </a:defRPr>
            </a:lvl3pPr>
            <a:lvl4pPr marL="0" marR="0" lvl="3" indent="0" algn="r" rtl="0">
              <a:spcBef>
                <a:spcPts val="0"/>
              </a:spcBef>
              <a:buNone/>
              <a:defRPr sz="1598" b="0" i="0" u="none" strike="noStrike" cap="none">
                <a:solidFill>
                  <a:srgbClr val="888888"/>
                </a:solidFill>
                <a:latin typeface="Calibri"/>
                <a:ea typeface="Calibri"/>
                <a:cs typeface="Calibri"/>
                <a:sym typeface="Calibri"/>
              </a:defRPr>
            </a:lvl4pPr>
            <a:lvl5pPr marL="0" marR="0" lvl="4" indent="0" algn="r" rtl="0">
              <a:spcBef>
                <a:spcPts val="0"/>
              </a:spcBef>
              <a:buNone/>
              <a:defRPr sz="1598" b="0" i="0" u="none" strike="noStrike" cap="none">
                <a:solidFill>
                  <a:srgbClr val="888888"/>
                </a:solidFill>
                <a:latin typeface="Calibri"/>
                <a:ea typeface="Calibri"/>
                <a:cs typeface="Calibri"/>
                <a:sym typeface="Calibri"/>
              </a:defRPr>
            </a:lvl5pPr>
            <a:lvl6pPr marL="0" marR="0" lvl="5" indent="0" algn="r" rtl="0">
              <a:spcBef>
                <a:spcPts val="0"/>
              </a:spcBef>
              <a:buNone/>
              <a:defRPr sz="1598" b="0" i="0" u="none" strike="noStrike" cap="none">
                <a:solidFill>
                  <a:srgbClr val="888888"/>
                </a:solidFill>
                <a:latin typeface="Calibri"/>
                <a:ea typeface="Calibri"/>
                <a:cs typeface="Calibri"/>
                <a:sym typeface="Calibri"/>
              </a:defRPr>
            </a:lvl6pPr>
            <a:lvl7pPr marL="0" marR="0" lvl="6" indent="0" algn="r" rtl="0">
              <a:spcBef>
                <a:spcPts val="0"/>
              </a:spcBef>
              <a:buNone/>
              <a:defRPr sz="1598" b="0" i="0" u="none" strike="noStrike" cap="none">
                <a:solidFill>
                  <a:srgbClr val="888888"/>
                </a:solidFill>
                <a:latin typeface="Calibri"/>
                <a:ea typeface="Calibri"/>
                <a:cs typeface="Calibri"/>
                <a:sym typeface="Calibri"/>
              </a:defRPr>
            </a:lvl7pPr>
            <a:lvl8pPr marL="0" marR="0" lvl="7" indent="0" algn="r" rtl="0">
              <a:spcBef>
                <a:spcPts val="0"/>
              </a:spcBef>
              <a:buNone/>
              <a:defRPr sz="1598" b="0" i="0" u="none" strike="noStrike" cap="none">
                <a:solidFill>
                  <a:srgbClr val="888888"/>
                </a:solidFill>
                <a:latin typeface="Calibri"/>
                <a:ea typeface="Calibri"/>
                <a:cs typeface="Calibri"/>
                <a:sym typeface="Calibri"/>
              </a:defRPr>
            </a:lvl8pPr>
            <a:lvl9pPr marL="0" marR="0" lvl="8" indent="0" algn="r" rtl="0">
              <a:spcBef>
                <a:spcPts val="0"/>
              </a:spcBef>
              <a:buNone/>
              <a:defRPr sz="159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p:cNvSpPr txBox="1"/>
          <p:nvPr/>
        </p:nvSpPr>
        <p:spPr>
          <a:xfrm>
            <a:off x="2840300" y="8532463"/>
            <a:ext cx="9339000" cy="354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000">
                <a:solidFill>
                  <a:schemeClr val="dk1"/>
                </a:solidFill>
              </a:rPr>
              <a:t>© 2023 Steve Adolph, Shane Hastie, and Ryland Leyton. All rights reserved</a:t>
            </a:r>
            <a:r>
              <a:rPr lang="en-US" sz="1100">
                <a:solidFill>
                  <a:schemeClr val="dk1"/>
                </a:solidFill>
              </a:rPr>
              <a:t>		</a:t>
            </a:r>
            <a:endParaRPr sz="11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3"/>
          <p:cNvGrpSpPr/>
          <p:nvPr/>
        </p:nvGrpSpPr>
        <p:grpSpPr>
          <a:xfrm>
            <a:off x="400148" y="325828"/>
            <a:ext cx="11645704" cy="7936449"/>
            <a:chOff x="393895" y="281354"/>
            <a:chExt cx="11645704" cy="7936449"/>
          </a:xfrm>
        </p:grpSpPr>
        <p:sp>
          <p:nvSpPr>
            <p:cNvPr id="86" name="Google Shape;86;p13"/>
            <p:cNvSpPr txBox="1"/>
            <p:nvPr/>
          </p:nvSpPr>
          <p:spPr>
            <a:xfrm>
              <a:off x="393895" y="281354"/>
              <a:ext cx="26890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Rock Crusher Canvas </a:t>
              </a:r>
              <a:r>
                <a:rPr lang="en-US" sz="1800" b="0" i="0" u="none" strike="noStrike" cap="none">
                  <a:solidFill>
                    <a:schemeClr val="dk1"/>
                  </a:solidFill>
                  <a:latin typeface="Calibri"/>
                  <a:ea typeface="Calibri"/>
                  <a:cs typeface="Calibri"/>
                  <a:sym typeface="Calibri"/>
                </a:rPr>
                <a:t>V0.</a:t>
              </a:r>
              <a:r>
                <a:rPr lang="en-US" sz="1800">
                  <a:solidFill>
                    <a:schemeClr val="dk1"/>
                  </a:solidFill>
                  <a:latin typeface="Calibri"/>
                  <a:ea typeface="Calibri"/>
                  <a:cs typeface="Calibri"/>
                  <a:sym typeface="Calibri"/>
                </a:rPr>
                <a:t>9</a:t>
              </a:r>
              <a:endParaRPr/>
            </a:p>
          </p:txBody>
        </p:sp>
        <p:sp>
          <p:nvSpPr>
            <p:cNvPr id="87" name="Google Shape;87;p13"/>
            <p:cNvSpPr txBox="1"/>
            <p:nvPr/>
          </p:nvSpPr>
          <p:spPr>
            <a:xfrm>
              <a:off x="3671668" y="281354"/>
              <a:ext cx="3416788"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Rock Crusher Name</a:t>
              </a:r>
              <a:endParaRPr/>
            </a:p>
          </p:txBody>
        </p:sp>
        <p:sp>
          <p:nvSpPr>
            <p:cNvPr id="88" name="Google Shape;88;p13"/>
            <p:cNvSpPr txBox="1"/>
            <p:nvPr/>
          </p:nvSpPr>
          <p:spPr>
            <a:xfrm>
              <a:off x="7233773" y="281354"/>
              <a:ext cx="1844235"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Date</a:t>
              </a:r>
              <a:endParaRPr/>
            </a:p>
          </p:txBody>
        </p:sp>
        <p:sp>
          <p:nvSpPr>
            <p:cNvPr id="89" name="Google Shape;89;p13"/>
            <p:cNvSpPr txBox="1"/>
            <p:nvPr/>
          </p:nvSpPr>
          <p:spPr>
            <a:xfrm>
              <a:off x="9295032" y="281354"/>
              <a:ext cx="1844235"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Version</a:t>
              </a:r>
              <a:endParaRPr/>
            </a:p>
          </p:txBody>
        </p:sp>
        <p:sp>
          <p:nvSpPr>
            <p:cNvPr id="90" name="Google Shape;90;p13"/>
            <p:cNvSpPr txBox="1"/>
            <p:nvPr/>
          </p:nvSpPr>
          <p:spPr>
            <a:xfrm>
              <a:off x="9295032" y="872198"/>
              <a:ext cx="2744567"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rgbClr val="000000"/>
                  </a:solidFill>
                  <a:latin typeface="Times New Roman"/>
                  <a:ea typeface="Times New Roman"/>
                  <a:cs typeface="Times New Roman"/>
                  <a:sym typeface="Times New Roman"/>
                </a:rPr>
                <a:t>How to Build A Rock Crusher</a:t>
              </a:r>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Form a Rock Crusher Hypothesis. (What problem are you trying to solve through adoption of the Rock Crusher approach?)</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Choose a value stream. (Where will the Rock Crusher reside?)</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Identify your village. (Who will play the various Rock Crusher roles?)</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Visualize your Rock Crusher. (How will you visualize the rocks flowing through the Rock Crusher?)</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Establish your intake policies. (Where are the front and back doors into the Rock Crusher?)</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Establish your Waste Gate policy. (What are your policies for disposing of or managing the rocks ejected through the waste gate?)</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Schedule the ceremonies. (What is the cadence and attendance list for the various Rock Crusher ceremonies?)</a:t>
              </a:r>
              <a:r>
                <a:rPr lang="en-US" sz="900">
                  <a:solidFill>
                    <a:schemeClr val="dk1"/>
                  </a:solidFill>
                  <a:latin typeface="Times New Roman"/>
                  <a:ea typeface="Times New Roman"/>
                  <a:cs typeface="Times New Roman"/>
                  <a:sym typeface="Times New Roman"/>
                </a:rPr>
                <a:t>  </a:t>
              </a:r>
              <a:endParaRPr sz="9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900"/>
                <a:buFont typeface="Calibri"/>
                <a:buAutoNum type="arabicPeriod"/>
              </a:pPr>
              <a:r>
                <a:rPr lang="en-US" sz="900">
                  <a:solidFill>
                    <a:srgbClr val="000000"/>
                  </a:solidFill>
                  <a:latin typeface="Times New Roman"/>
                  <a:ea typeface="Times New Roman"/>
                  <a:cs typeface="Times New Roman"/>
                  <a:sym typeface="Times New Roman"/>
                </a:rPr>
                <a:t>Continuously improve your Rock Crusher. (How will you apply continuous improvement concepts to the Rock Crusher you are implementing?)</a:t>
              </a:r>
              <a:endParaRPr sz="900">
                <a:solidFill>
                  <a:schemeClr val="dk1"/>
                </a:solidFill>
                <a:latin typeface="Times New Roman"/>
                <a:ea typeface="Times New Roman"/>
                <a:cs typeface="Times New Roman"/>
                <a:sym typeface="Times New Roman"/>
              </a:endParaRPr>
            </a:p>
          </p:txBody>
        </p:sp>
        <p:sp>
          <p:nvSpPr>
            <p:cNvPr id="91" name="Google Shape;91;p13"/>
            <p:cNvSpPr/>
            <p:nvPr/>
          </p:nvSpPr>
          <p:spPr>
            <a:xfrm>
              <a:off x="492369" y="872198"/>
              <a:ext cx="8585639" cy="7345605"/>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 name="Google Shape;92;p13"/>
          <p:cNvGrpSpPr/>
          <p:nvPr/>
        </p:nvGrpSpPr>
        <p:grpSpPr>
          <a:xfrm>
            <a:off x="482299" y="859498"/>
            <a:ext cx="8595709" cy="924752"/>
            <a:chOff x="482299" y="859498"/>
            <a:chExt cx="8595709" cy="924752"/>
          </a:xfrm>
        </p:grpSpPr>
        <p:sp>
          <p:nvSpPr>
            <p:cNvPr id="93" name="Google Shape;93;p13"/>
            <p:cNvSpPr/>
            <p:nvPr/>
          </p:nvSpPr>
          <p:spPr>
            <a:xfrm>
              <a:off x="492369" y="872198"/>
              <a:ext cx="8585639" cy="78779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3"/>
            <p:cNvSpPr txBox="1"/>
            <p:nvPr/>
          </p:nvSpPr>
          <p:spPr>
            <a:xfrm>
              <a:off x="482306" y="859498"/>
              <a:ext cx="15680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Rock Crusher Hypothesis</a:t>
              </a:r>
              <a:endParaRPr/>
            </a:p>
          </p:txBody>
        </p:sp>
        <p:sp>
          <p:nvSpPr>
            <p:cNvPr id="95" name="Google Shape;95;p13"/>
            <p:cNvSpPr txBox="1"/>
            <p:nvPr/>
          </p:nvSpPr>
          <p:spPr>
            <a:xfrm>
              <a:off x="482299" y="999150"/>
              <a:ext cx="3356400" cy="785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900"/>
                <a:buFont typeface="Arial"/>
                <a:buChar char="●"/>
              </a:pPr>
              <a:r>
                <a:rPr lang="en-US" sz="900" u="none" strike="noStrike">
                  <a:solidFill>
                    <a:srgbClr val="000000"/>
                  </a:solidFill>
                  <a:latin typeface="Noto Sans Symbols"/>
                  <a:ea typeface="Noto Sans Symbols"/>
                  <a:cs typeface="Noto Sans Symbols"/>
                  <a:sym typeface="Noto Sans Symbols"/>
                </a:rPr>
                <a:t>Why?</a:t>
              </a:r>
              <a:endParaRPr sz="900" u="none" strike="noStrike">
                <a:solidFill>
                  <a:schemeClr val="dk1"/>
                </a:solidFill>
                <a:latin typeface="Noto Sans Symbols"/>
                <a:ea typeface="Noto Sans Symbols"/>
                <a:cs typeface="Noto Sans Symbols"/>
                <a:sym typeface="Noto Sans Symbols"/>
              </a:endParaRPr>
            </a:p>
            <a:p>
              <a:pPr marL="342900" marR="0" lvl="0" indent="-342900" algn="l" rtl="0">
                <a:spcBef>
                  <a:spcPts val="0"/>
                </a:spcBef>
                <a:spcAft>
                  <a:spcPts val="0"/>
                </a:spcAft>
                <a:buClr>
                  <a:srgbClr val="000000"/>
                </a:buClr>
                <a:buSzPts val="900"/>
                <a:buFont typeface="Arial"/>
                <a:buChar char="●"/>
              </a:pPr>
              <a:r>
                <a:rPr lang="en-US" sz="900" u="none" strike="noStrike">
                  <a:solidFill>
                    <a:srgbClr val="000000"/>
                  </a:solidFill>
                  <a:latin typeface="Noto Sans Symbols"/>
                  <a:ea typeface="Noto Sans Symbols"/>
                  <a:cs typeface="Noto Sans Symbols"/>
                  <a:sym typeface="Noto Sans Symbols"/>
                </a:rPr>
                <a:t>What is the value of doing this?</a:t>
              </a:r>
              <a:endParaRPr sz="900" u="none" strike="noStrike">
                <a:solidFill>
                  <a:schemeClr val="dk1"/>
                </a:solidFill>
                <a:latin typeface="Noto Sans Symbols"/>
                <a:ea typeface="Noto Sans Symbols"/>
                <a:cs typeface="Noto Sans Symbols"/>
                <a:sym typeface="Noto Sans Symbols"/>
              </a:endParaRPr>
            </a:p>
            <a:p>
              <a:pPr marL="342900" marR="0" lvl="0" indent="-342900" algn="l" rtl="0">
                <a:spcBef>
                  <a:spcPts val="0"/>
                </a:spcBef>
                <a:spcAft>
                  <a:spcPts val="0"/>
                </a:spcAft>
                <a:buClr>
                  <a:srgbClr val="000000"/>
                </a:buClr>
                <a:buSzPts val="900"/>
                <a:buFont typeface="Arial"/>
                <a:buChar char="●"/>
              </a:pPr>
              <a:r>
                <a:rPr lang="en-US" sz="900" u="none" strike="noStrike">
                  <a:solidFill>
                    <a:srgbClr val="000000"/>
                  </a:solidFill>
                  <a:latin typeface="Noto Sans Symbols"/>
                  <a:ea typeface="Noto Sans Symbols"/>
                  <a:cs typeface="Noto Sans Symbols"/>
                  <a:sym typeface="Noto Sans Symbols"/>
                </a:rPr>
                <a:t>What problem are we solving?</a:t>
              </a:r>
              <a:endParaRPr sz="900" u="none" strike="noStrike">
                <a:solidFill>
                  <a:schemeClr val="dk1"/>
                </a:solidFill>
                <a:latin typeface="Noto Sans Symbols"/>
                <a:ea typeface="Noto Sans Symbols"/>
                <a:cs typeface="Noto Sans Symbols"/>
                <a:sym typeface="Noto Sans Symbols"/>
              </a:endParaRPr>
            </a:p>
            <a:p>
              <a:pPr marL="342900" marR="0" lvl="0" indent="-342900" algn="l" rtl="0">
                <a:spcBef>
                  <a:spcPts val="0"/>
                </a:spcBef>
                <a:spcAft>
                  <a:spcPts val="0"/>
                </a:spcAft>
                <a:buClr>
                  <a:srgbClr val="000000"/>
                </a:buClr>
                <a:buSzPts val="900"/>
                <a:buFont typeface="Arial"/>
                <a:buChar char="●"/>
              </a:pPr>
              <a:r>
                <a:rPr lang="en-US" sz="900" u="none" strike="noStrike">
                  <a:solidFill>
                    <a:srgbClr val="000000"/>
                  </a:solidFill>
                  <a:latin typeface="Noto Sans Symbols"/>
                  <a:ea typeface="Noto Sans Symbols"/>
                  <a:cs typeface="Noto Sans Symbols"/>
                  <a:sym typeface="Noto Sans Symbols"/>
                </a:rPr>
                <a:t>Why do we think this is the solution to this problem?</a:t>
              </a:r>
              <a:endParaRPr sz="900" u="none" strike="noStrike">
                <a:solidFill>
                  <a:schemeClr val="dk1"/>
                </a:solidFill>
                <a:latin typeface="Noto Sans Symbols"/>
                <a:ea typeface="Noto Sans Symbols"/>
                <a:cs typeface="Noto Sans Symbols"/>
                <a:sym typeface="Noto Sans Symbols"/>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6" name="Google Shape;96;p13"/>
          <p:cNvGrpSpPr/>
          <p:nvPr/>
        </p:nvGrpSpPr>
        <p:grpSpPr>
          <a:xfrm>
            <a:off x="492369" y="1659988"/>
            <a:ext cx="3819282" cy="800490"/>
            <a:chOff x="482306" y="859498"/>
            <a:chExt cx="3819282" cy="800490"/>
          </a:xfrm>
        </p:grpSpPr>
        <p:sp>
          <p:nvSpPr>
            <p:cNvPr id="97" name="Google Shape;97;p13"/>
            <p:cNvSpPr/>
            <p:nvPr/>
          </p:nvSpPr>
          <p:spPr>
            <a:xfrm>
              <a:off x="492370" y="872198"/>
              <a:ext cx="3809218" cy="78779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3"/>
            <p:cNvSpPr txBox="1"/>
            <p:nvPr/>
          </p:nvSpPr>
          <p:spPr>
            <a:xfrm>
              <a:off x="482306" y="859498"/>
              <a:ext cx="136928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Rock Crusher Metrics</a:t>
              </a:r>
              <a:endParaRPr/>
            </a:p>
          </p:txBody>
        </p:sp>
        <p:sp>
          <p:nvSpPr>
            <p:cNvPr id="99" name="Google Shape;99;p13"/>
            <p:cNvSpPr txBox="1"/>
            <p:nvPr/>
          </p:nvSpPr>
          <p:spPr>
            <a:xfrm>
              <a:off x="482306" y="999156"/>
              <a:ext cx="234711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What will we measure to know if it’s working?</a:t>
              </a:r>
              <a:endParaRPr/>
            </a:p>
          </p:txBody>
        </p:sp>
      </p:grpSp>
      <p:grpSp>
        <p:nvGrpSpPr>
          <p:cNvPr id="100" name="Google Shape;100;p13"/>
          <p:cNvGrpSpPr/>
          <p:nvPr/>
        </p:nvGrpSpPr>
        <p:grpSpPr>
          <a:xfrm>
            <a:off x="4311650" y="1659988"/>
            <a:ext cx="4766357" cy="800490"/>
            <a:chOff x="482306" y="859498"/>
            <a:chExt cx="3819282" cy="800490"/>
          </a:xfrm>
        </p:grpSpPr>
        <p:sp>
          <p:nvSpPr>
            <p:cNvPr id="101" name="Google Shape;101;p13"/>
            <p:cNvSpPr/>
            <p:nvPr/>
          </p:nvSpPr>
          <p:spPr>
            <a:xfrm>
              <a:off x="492370" y="872198"/>
              <a:ext cx="3809218" cy="78779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3"/>
            <p:cNvSpPr txBox="1"/>
            <p:nvPr/>
          </p:nvSpPr>
          <p:spPr>
            <a:xfrm>
              <a:off x="482306" y="859498"/>
              <a:ext cx="7491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Value Stream</a:t>
              </a:r>
              <a:endParaRPr/>
            </a:p>
          </p:txBody>
        </p:sp>
        <p:sp>
          <p:nvSpPr>
            <p:cNvPr id="103" name="Google Shape;103;p13"/>
            <p:cNvSpPr txBox="1"/>
            <p:nvPr/>
          </p:nvSpPr>
          <p:spPr>
            <a:xfrm>
              <a:off x="482306" y="999156"/>
              <a:ext cx="229563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Which Value Stream is the Rock Crusher associated with?</a:t>
              </a:r>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Which Steps?</a:t>
              </a:r>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Which Solutions?</a:t>
              </a:r>
              <a:endParaRPr/>
            </a:p>
          </p:txBody>
        </p:sp>
      </p:grpSp>
      <p:sp>
        <p:nvSpPr>
          <p:cNvPr id="104" name="Google Shape;104;p13"/>
          <p:cNvSpPr/>
          <p:nvPr/>
        </p:nvSpPr>
        <p:spPr>
          <a:xfrm>
            <a:off x="492369" y="2475426"/>
            <a:ext cx="8585639" cy="1893374"/>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3"/>
          <p:cNvSpPr txBox="1"/>
          <p:nvPr/>
        </p:nvSpPr>
        <p:spPr>
          <a:xfrm>
            <a:off x="502433" y="2472466"/>
            <a:ext cx="80021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The Village</a:t>
            </a:r>
            <a:endParaRPr/>
          </a:p>
        </p:txBody>
      </p:sp>
      <p:sp>
        <p:nvSpPr>
          <p:cNvPr id="106" name="Google Shape;106;p13"/>
          <p:cNvSpPr/>
          <p:nvPr/>
        </p:nvSpPr>
        <p:spPr>
          <a:xfrm>
            <a:off x="609600" y="2726359"/>
            <a:ext cx="1554300" cy="15753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3"/>
          <p:cNvSpPr txBox="1"/>
          <p:nvPr/>
        </p:nvSpPr>
        <p:spPr>
          <a:xfrm>
            <a:off x="553924" y="2684754"/>
            <a:ext cx="1026243"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Backlog Owner</a:t>
            </a:r>
            <a:endParaRPr/>
          </a:p>
        </p:txBody>
      </p:sp>
      <p:sp>
        <p:nvSpPr>
          <p:cNvPr id="108" name="Google Shape;108;p13"/>
          <p:cNvSpPr/>
          <p:nvPr/>
        </p:nvSpPr>
        <p:spPr>
          <a:xfrm>
            <a:off x="2281047" y="2726382"/>
            <a:ext cx="1714500" cy="1027726"/>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3"/>
          <p:cNvSpPr txBox="1"/>
          <p:nvPr/>
        </p:nvSpPr>
        <p:spPr>
          <a:xfrm>
            <a:off x="2219492" y="2684754"/>
            <a:ext cx="116891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Solution Owner(s)</a:t>
            </a:r>
            <a:endParaRPr/>
          </a:p>
        </p:txBody>
      </p:sp>
      <p:sp>
        <p:nvSpPr>
          <p:cNvPr id="110" name="Google Shape;110;p13"/>
          <p:cNvSpPr/>
          <p:nvPr/>
        </p:nvSpPr>
        <p:spPr>
          <a:xfrm>
            <a:off x="4082384" y="2735005"/>
            <a:ext cx="1714500" cy="1027726"/>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3"/>
          <p:cNvSpPr txBox="1"/>
          <p:nvPr/>
        </p:nvSpPr>
        <p:spPr>
          <a:xfrm>
            <a:off x="4020829" y="2693377"/>
            <a:ext cx="720069"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Analyst(s)</a:t>
            </a:r>
            <a:endParaRPr/>
          </a:p>
        </p:txBody>
      </p:sp>
      <p:sp>
        <p:nvSpPr>
          <p:cNvPr id="112" name="Google Shape;112;p13"/>
          <p:cNvSpPr/>
          <p:nvPr/>
        </p:nvSpPr>
        <p:spPr>
          <a:xfrm>
            <a:off x="5883721" y="2731000"/>
            <a:ext cx="1714500" cy="1027726"/>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3"/>
          <p:cNvSpPr txBox="1"/>
          <p:nvPr/>
        </p:nvSpPr>
        <p:spPr>
          <a:xfrm>
            <a:off x="5822166" y="2689372"/>
            <a:ext cx="183415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Stakeholder(s) &amp; Customer(s)</a:t>
            </a:r>
            <a:endParaRPr/>
          </a:p>
        </p:txBody>
      </p:sp>
      <p:sp>
        <p:nvSpPr>
          <p:cNvPr id="114" name="Google Shape;114;p13"/>
          <p:cNvSpPr/>
          <p:nvPr/>
        </p:nvSpPr>
        <p:spPr>
          <a:xfrm>
            <a:off x="7692362" y="2735005"/>
            <a:ext cx="1280188" cy="1027726"/>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3"/>
          <p:cNvSpPr txBox="1"/>
          <p:nvPr/>
        </p:nvSpPr>
        <p:spPr>
          <a:xfrm>
            <a:off x="7630807" y="2693377"/>
            <a:ext cx="8728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SME(s)</a:t>
            </a:r>
            <a:endParaRPr/>
          </a:p>
        </p:txBody>
      </p:sp>
      <p:sp>
        <p:nvSpPr>
          <p:cNvPr id="116" name="Google Shape;116;p13"/>
          <p:cNvSpPr/>
          <p:nvPr/>
        </p:nvSpPr>
        <p:spPr>
          <a:xfrm>
            <a:off x="2281046" y="3821270"/>
            <a:ext cx="6691503" cy="480368"/>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3"/>
          <p:cNvSpPr txBox="1"/>
          <p:nvPr/>
        </p:nvSpPr>
        <p:spPr>
          <a:xfrm>
            <a:off x="2281046" y="3795736"/>
            <a:ext cx="54213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Teams</a:t>
            </a:r>
            <a:endParaRPr/>
          </a:p>
        </p:txBody>
      </p:sp>
      <p:sp>
        <p:nvSpPr>
          <p:cNvPr id="118" name="Google Shape;118;p13"/>
          <p:cNvSpPr/>
          <p:nvPr/>
        </p:nvSpPr>
        <p:spPr>
          <a:xfrm>
            <a:off x="492369" y="4366245"/>
            <a:ext cx="8585638" cy="87653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3"/>
          <p:cNvSpPr txBox="1"/>
          <p:nvPr/>
        </p:nvSpPr>
        <p:spPr>
          <a:xfrm>
            <a:off x="466116" y="4366229"/>
            <a:ext cx="67518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Horizons</a:t>
            </a:r>
            <a:endParaRPr/>
          </a:p>
        </p:txBody>
      </p:sp>
      <p:sp>
        <p:nvSpPr>
          <p:cNvPr id="120" name="Google Shape;120;p13"/>
          <p:cNvSpPr txBox="1"/>
          <p:nvPr/>
        </p:nvSpPr>
        <p:spPr>
          <a:xfrm>
            <a:off x="482306" y="4522873"/>
            <a:ext cx="187354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Calibri"/>
                <a:ea typeface="Calibri"/>
                <a:cs typeface="Calibri"/>
                <a:sym typeface="Calibri"/>
              </a:rPr>
              <a:t>How turbulent is your flow, and how many horizons would you need to throttle and stabilize your flow?</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121" name="Google Shape;121;p13"/>
          <p:cNvSpPr/>
          <p:nvPr/>
        </p:nvSpPr>
        <p:spPr>
          <a:xfrm>
            <a:off x="492369" y="5318980"/>
            <a:ext cx="4248529" cy="160926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3"/>
          <p:cNvSpPr/>
          <p:nvPr/>
        </p:nvSpPr>
        <p:spPr>
          <a:xfrm>
            <a:off x="4744183" y="5315926"/>
            <a:ext cx="4346331" cy="160926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3"/>
          <p:cNvSpPr txBox="1"/>
          <p:nvPr/>
        </p:nvSpPr>
        <p:spPr>
          <a:xfrm>
            <a:off x="466116" y="5294462"/>
            <a:ext cx="898003"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Intake Policy</a:t>
            </a:r>
            <a:endParaRPr/>
          </a:p>
        </p:txBody>
      </p:sp>
      <p:sp>
        <p:nvSpPr>
          <p:cNvPr id="124" name="Google Shape;124;p13"/>
          <p:cNvSpPr txBox="1"/>
          <p:nvPr/>
        </p:nvSpPr>
        <p:spPr>
          <a:xfrm>
            <a:off x="4771420" y="5315926"/>
            <a:ext cx="119936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Waste Gate Policy</a:t>
            </a:r>
            <a:endParaRPr/>
          </a:p>
        </p:txBody>
      </p:sp>
      <p:sp>
        <p:nvSpPr>
          <p:cNvPr id="125" name="Google Shape;125;p13"/>
          <p:cNvSpPr txBox="1"/>
          <p:nvPr/>
        </p:nvSpPr>
        <p:spPr>
          <a:xfrm>
            <a:off x="482306" y="5457206"/>
            <a:ext cx="28069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Calibri"/>
                <a:ea typeface="Calibri"/>
                <a:cs typeface="Calibri"/>
                <a:sym typeface="Calibri"/>
              </a:rPr>
              <a:t>How and when will we accept rocks?</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How responsive must we be to our stakeholders?</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How will injections change our commitment?</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What is our backdoor policy?</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126" name="Google Shape;126;p13"/>
          <p:cNvSpPr txBox="1"/>
          <p:nvPr/>
        </p:nvSpPr>
        <p:spPr>
          <a:xfrm>
            <a:off x="4774634" y="5478467"/>
            <a:ext cx="280699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Calibri"/>
                <a:ea typeface="Calibri"/>
                <a:cs typeface="Calibri"/>
                <a:sym typeface="Calibri"/>
              </a:rPr>
              <a:t>What are the Rock Crusher WIP limits?</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Do rocks have a best-before date?</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What happens to ejected rocks?</a:t>
            </a:r>
            <a:endParaRPr/>
          </a:p>
        </p:txBody>
      </p:sp>
      <p:sp>
        <p:nvSpPr>
          <p:cNvPr id="127" name="Google Shape;127;p13"/>
          <p:cNvSpPr/>
          <p:nvPr/>
        </p:nvSpPr>
        <p:spPr>
          <a:xfrm>
            <a:off x="492372" y="6926850"/>
            <a:ext cx="4248600" cy="12909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3"/>
          <p:cNvSpPr txBox="1"/>
          <p:nvPr/>
        </p:nvSpPr>
        <p:spPr>
          <a:xfrm>
            <a:off x="482306" y="6925189"/>
            <a:ext cx="129073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Ceremony Schedule</a:t>
            </a:r>
            <a:endParaRPr/>
          </a:p>
        </p:txBody>
      </p:sp>
      <p:sp>
        <p:nvSpPr>
          <p:cNvPr id="129" name="Google Shape;129;p13"/>
          <p:cNvSpPr txBox="1"/>
          <p:nvPr/>
        </p:nvSpPr>
        <p:spPr>
          <a:xfrm>
            <a:off x="498622" y="7160836"/>
            <a:ext cx="32289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Calibri"/>
                <a:ea typeface="Calibri"/>
                <a:cs typeface="Calibri"/>
                <a:sym typeface="Calibri"/>
              </a:rPr>
              <a:t>Will we have both a tactical and strategic backlog refinement meeting?</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Who needs to attend?</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Who should attend?</a:t>
            </a:r>
            <a:endParaRPr/>
          </a:p>
          <a:p>
            <a:pPr marL="0" marR="0" lvl="0" indent="0" algn="l" rtl="0">
              <a:spcBef>
                <a:spcPts val="0"/>
              </a:spcBef>
              <a:spcAft>
                <a:spcPts val="0"/>
              </a:spcAft>
              <a:buNone/>
            </a:pPr>
            <a:r>
              <a:rPr lang="en-US" sz="900">
                <a:solidFill>
                  <a:srgbClr val="000000"/>
                </a:solidFill>
                <a:latin typeface="Calibri"/>
                <a:ea typeface="Calibri"/>
                <a:cs typeface="Calibri"/>
                <a:sym typeface="Calibri"/>
              </a:rPr>
              <a:t>How long? How often?</a:t>
            </a:r>
            <a:endParaRPr sz="900">
              <a:solidFill>
                <a:schemeClr val="dk1"/>
              </a:solidFill>
              <a:latin typeface="Calibri"/>
              <a:ea typeface="Calibri"/>
              <a:cs typeface="Calibri"/>
              <a:sym typeface="Calibri"/>
            </a:endParaRPr>
          </a:p>
        </p:txBody>
      </p:sp>
      <p:sp>
        <p:nvSpPr>
          <p:cNvPr id="130" name="Google Shape;130;p13"/>
          <p:cNvSpPr/>
          <p:nvPr/>
        </p:nvSpPr>
        <p:spPr>
          <a:xfrm>
            <a:off x="492369" y="5242776"/>
            <a:ext cx="8598145" cy="51686"/>
          </a:xfrm>
          <a:prstGeom prst="rect">
            <a:avLst/>
          </a:prstGeom>
          <a:solidFill>
            <a:srgbClr val="92D05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3"/>
          <p:cNvSpPr/>
          <p:nvPr/>
        </p:nvSpPr>
        <p:spPr>
          <a:xfrm>
            <a:off x="4740900" y="6946675"/>
            <a:ext cx="4346400" cy="12909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3"/>
          <p:cNvSpPr txBox="1"/>
          <p:nvPr/>
        </p:nvSpPr>
        <p:spPr>
          <a:xfrm>
            <a:off x="4771422" y="7163136"/>
            <a:ext cx="3228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latin typeface="Calibri"/>
                <a:ea typeface="Calibri"/>
                <a:cs typeface="Calibri"/>
                <a:sym typeface="Calibri"/>
              </a:rPr>
              <a:t>When should a Crusher be created?</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13"/>
          <p:cNvSpPr txBox="1"/>
          <p:nvPr/>
        </p:nvSpPr>
        <p:spPr>
          <a:xfrm>
            <a:off x="4837081" y="6985364"/>
            <a:ext cx="1290600" cy="25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Crusher Policy</a:t>
            </a:r>
            <a:endParaRPr/>
          </a:p>
        </p:txBody>
      </p:sp>
      <p:pic>
        <p:nvPicPr>
          <p:cNvPr id="134" name="Google Shape;134;p13"/>
          <p:cNvPicPr preferRelativeResize="0"/>
          <p:nvPr/>
        </p:nvPicPr>
        <p:blipFill rotWithShape="1">
          <a:blip r:embed="rId3">
            <a:alphaModFix/>
          </a:blip>
          <a:srcRect/>
          <a:stretch/>
        </p:blipFill>
        <p:spPr>
          <a:xfrm>
            <a:off x="9191707" y="6598060"/>
            <a:ext cx="3078251" cy="1729207"/>
          </a:xfrm>
          <a:prstGeom prst="rect">
            <a:avLst/>
          </a:prstGeom>
          <a:noFill/>
          <a:ln>
            <a:noFill/>
          </a:ln>
        </p:spPr>
      </p:pic>
      <p:sp>
        <p:nvSpPr>
          <p:cNvPr id="135" name="Google Shape;135;p13"/>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50"/>
                </a:solidFill>
                <a:latin typeface="Barlow Condensed Light"/>
                <a:ea typeface="Barlow Condensed Light"/>
                <a:cs typeface="Barlow Condensed Light"/>
                <a:sym typeface="Barlow Condensed Light"/>
              </a:rPr>
              <a:t>Exercise</a:t>
            </a:r>
            <a:r>
              <a:rPr lang="en-US" sz="4200">
                <a:latin typeface="Barlow Condensed Light"/>
                <a:ea typeface="Barlow Condensed Light"/>
                <a:cs typeface="Barlow Condensed Light"/>
                <a:sym typeface="Barlow Condensed Light"/>
              </a:rPr>
              <a:t>: Your Backlog Owner and Solution Owner(s)</a:t>
            </a:r>
            <a:endParaRPr sz="4200">
              <a:solidFill>
                <a:srgbClr val="FF0050"/>
              </a:solidFill>
              <a:latin typeface="Barlow Condensed Light"/>
              <a:ea typeface="Barlow Condensed Light"/>
              <a:cs typeface="Barlow Condensed Light"/>
              <a:sym typeface="Barlow Condensed Light"/>
            </a:endParaRPr>
          </a:p>
        </p:txBody>
      </p:sp>
      <p:sp>
        <p:nvSpPr>
          <p:cNvPr id="256" name="Google Shape;256;p22"/>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000">
                <a:latin typeface="Barlow"/>
                <a:ea typeface="Barlow"/>
                <a:cs typeface="Barlow"/>
                <a:sym typeface="Barlow"/>
              </a:rPr>
              <a:t>Using the Rock Crusher Canvas identify your backlog owner and solution owner.</a:t>
            </a:r>
            <a:endParaRPr sz="2000">
              <a:latin typeface="Barlow"/>
              <a:ea typeface="Barlow"/>
              <a:cs typeface="Barlow"/>
              <a:sym typeface="Barlow"/>
            </a:endParaRPr>
          </a:p>
          <a:p>
            <a:pPr marL="342900" lvl="0" indent="-342900" algn="l" rtl="0">
              <a:spcBef>
                <a:spcPts val="1000"/>
              </a:spcBef>
              <a:spcAft>
                <a:spcPts val="0"/>
              </a:spcAft>
              <a:buSzPts val="2000"/>
              <a:buChar char="•"/>
            </a:pPr>
            <a:r>
              <a:rPr lang="en-US" sz="2000">
                <a:latin typeface="Barlow"/>
                <a:ea typeface="Barlow"/>
                <a:cs typeface="Barlow"/>
                <a:sym typeface="Barlow"/>
              </a:rPr>
              <a:t>Are they the same individual or different individuals?</a:t>
            </a:r>
            <a:endParaRPr sz="2000">
              <a:latin typeface="Barlow"/>
              <a:ea typeface="Barlow"/>
              <a:cs typeface="Barlow"/>
              <a:sym typeface="Barlow"/>
            </a:endParaRPr>
          </a:p>
          <a:p>
            <a:pPr marL="0" lvl="0" indent="0" algn="l" rtl="0">
              <a:spcBef>
                <a:spcPts val="1000"/>
              </a:spcBef>
              <a:spcAft>
                <a:spcPts val="0"/>
              </a:spcAft>
              <a:buNone/>
            </a:pPr>
            <a:endParaRPr sz="2000">
              <a:latin typeface="Barlow"/>
              <a:ea typeface="Barlow"/>
              <a:cs typeface="Barlow"/>
              <a:sym typeface="Barlow"/>
            </a:endParaRPr>
          </a:p>
          <a:p>
            <a:pPr marL="0" lvl="0" indent="0" algn="l" rtl="0">
              <a:spcBef>
                <a:spcPts val="1000"/>
              </a:spcBef>
              <a:spcAft>
                <a:spcPts val="0"/>
              </a:spcAft>
              <a:buNone/>
            </a:pPr>
            <a:r>
              <a:rPr lang="en-US" sz="2000">
                <a:latin typeface="Barlow"/>
                <a:ea typeface="Barlow"/>
                <a:cs typeface="Barlow"/>
                <a:sym typeface="Barlow"/>
              </a:rPr>
              <a:t>If they are different individuals, are there multiple solution owners?</a:t>
            </a:r>
            <a:endParaRPr sz="2000">
              <a:latin typeface="Barlow"/>
              <a:ea typeface="Barlow"/>
              <a:cs typeface="Barlow"/>
              <a:sym typeface="Barlow"/>
            </a:endParaRPr>
          </a:p>
          <a:p>
            <a:pPr marL="419100" lvl="0" indent="-342900" algn="l" rtl="0">
              <a:spcBef>
                <a:spcPts val="1000"/>
              </a:spcBef>
              <a:spcAft>
                <a:spcPts val="0"/>
              </a:spcAft>
              <a:buSzPts val="2400"/>
              <a:buChar char="•"/>
            </a:pPr>
            <a:r>
              <a:rPr lang="en-US" sz="2000">
                <a:latin typeface="Barlow"/>
                <a:ea typeface="Barlow"/>
                <a:cs typeface="Barlow"/>
                <a:sym typeface="Barlow"/>
              </a:rPr>
              <a:t>How do the backlog owner and solution owners coordinate and maintain alignment? Are they adequate?</a:t>
            </a:r>
            <a:endParaRPr sz="2000">
              <a:latin typeface="Barlow"/>
              <a:ea typeface="Barlow"/>
              <a:cs typeface="Barlow"/>
              <a:sym typeface="Barlow"/>
            </a:endParaRPr>
          </a:p>
          <a:p>
            <a:pPr marL="419100" lvl="0" indent="-342900" algn="l" rtl="0">
              <a:spcBef>
                <a:spcPts val="0"/>
              </a:spcBef>
              <a:spcAft>
                <a:spcPts val="0"/>
              </a:spcAft>
              <a:buSzPts val="2400"/>
              <a:buChar char="•"/>
            </a:pPr>
            <a:r>
              <a:rPr lang="en-US" sz="2000">
                <a:latin typeface="Barlow"/>
                <a:ea typeface="Barlow"/>
                <a:cs typeface="Barlow"/>
                <a:sym typeface="Barlow"/>
              </a:rPr>
              <a:t>What actions must you execute to set up those coordination mechanisms if they do not exist??</a:t>
            </a:r>
            <a:endParaRPr sz="2000">
              <a:latin typeface="Barlow"/>
              <a:ea typeface="Barlow"/>
              <a:cs typeface="Barlow"/>
              <a:sym typeface="Barlow"/>
            </a:endParaRPr>
          </a:p>
          <a:p>
            <a:pPr marL="76200" lvl="0" indent="0" algn="l" rtl="0">
              <a:spcBef>
                <a:spcPts val="0"/>
              </a:spcBef>
              <a:spcAft>
                <a:spcPts val="0"/>
              </a:spcAft>
              <a:buNone/>
            </a:pPr>
            <a:endParaRPr sz="2000">
              <a:latin typeface="Barlow"/>
              <a:ea typeface="Barlow"/>
              <a:cs typeface="Barlow"/>
              <a:sym typeface="Barlow"/>
            </a:endParaRPr>
          </a:p>
          <a:p>
            <a:pPr marL="0" lvl="0" indent="0" algn="l" rtl="0">
              <a:spcBef>
                <a:spcPts val="1000"/>
              </a:spcBef>
              <a:spcAft>
                <a:spcPts val="0"/>
              </a:spcAft>
              <a:buNone/>
            </a:pPr>
            <a:r>
              <a:rPr lang="en-US" sz="2000">
                <a:latin typeface="Barlow"/>
                <a:ea typeface="Barlow"/>
                <a:cs typeface="Barlow"/>
                <a:sym typeface="Barlow"/>
              </a:rPr>
              <a:t>If they are the same individual, how does the backlog owner / solution owner maintain their connection with the team while maintaining their connection with the domain?</a:t>
            </a:r>
            <a:endParaRPr sz="2400">
              <a:latin typeface="Barlow"/>
              <a:ea typeface="Barlow"/>
              <a:cs typeface="Barlow"/>
              <a:sym typeface="Barlow"/>
            </a:endParaRPr>
          </a:p>
        </p:txBody>
      </p:sp>
      <p:sp>
        <p:nvSpPr>
          <p:cNvPr id="257" name="Google Shape;257;p22"/>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58" name="Google Shape;258;p22"/>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22"/>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60" name="Google Shape;260;p22"/>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50"/>
                </a:solidFill>
                <a:latin typeface="Barlow Condensed Light"/>
                <a:ea typeface="Barlow Condensed Light"/>
                <a:cs typeface="Barlow Condensed Light"/>
                <a:sym typeface="Barlow Condensed Light"/>
              </a:rPr>
              <a:t>Exercise</a:t>
            </a:r>
            <a:r>
              <a:rPr lang="en-US" sz="4200">
                <a:latin typeface="Barlow Condensed Light"/>
                <a:ea typeface="Barlow Condensed Light"/>
                <a:cs typeface="Barlow Condensed Light"/>
                <a:sym typeface="Barlow Condensed Light"/>
              </a:rPr>
              <a:t>: The Other Village Members</a:t>
            </a:r>
            <a:endParaRPr sz="4200">
              <a:solidFill>
                <a:srgbClr val="FF0050"/>
              </a:solidFill>
              <a:latin typeface="Barlow Condensed Light"/>
              <a:ea typeface="Barlow Condensed Light"/>
              <a:cs typeface="Barlow Condensed Light"/>
              <a:sym typeface="Barlow Condensed Light"/>
            </a:endParaRPr>
          </a:p>
        </p:txBody>
      </p:sp>
      <p:sp>
        <p:nvSpPr>
          <p:cNvPr id="266" name="Google Shape;266;p23"/>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2000"/>
              <a:buFont typeface="Arial"/>
              <a:buNone/>
            </a:pPr>
            <a:r>
              <a:rPr lang="en-US" sz="2400">
                <a:latin typeface="Barlow"/>
                <a:ea typeface="Barlow"/>
                <a:cs typeface="Barlow"/>
                <a:sym typeface="Barlow"/>
              </a:rPr>
              <a:t>Using your canvas, identify your:</a:t>
            </a:r>
            <a:endParaRPr sz="2400">
              <a:latin typeface="Barlow"/>
              <a:ea typeface="Barlow"/>
              <a:cs typeface="Barlow"/>
              <a:sym typeface="Barlow"/>
            </a:endParaRPr>
          </a:p>
          <a:p>
            <a:pPr marL="419100" lvl="0" indent="-342900" algn="l" rtl="0">
              <a:spcBef>
                <a:spcPts val="600"/>
              </a:spcBef>
              <a:spcAft>
                <a:spcPts val="0"/>
              </a:spcAft>
              <a:buSzPts val="2400"/>
              <a:buChar char="•"/>
            </a:pPr>
            <a:r>
              <a:rPr lang="en-US" sz="2400">
                <a:latin typeface="Barlow"/>
                <a:ea typeface="Barlow"/>
                <a:cs typeface="Barlow"/>
                <a:sym typeface="Barlow"/>
              </a:rPr>
              <a:t>Who are your </a:t>
            </a:r>
            <a:r>
              <a:rPr lang="en-US" sz="2400" b="1">
                <a:latin typeface="Barlow"/>
                <a:ea typeface="Barlow"/>
                <a:cs typeface="Barlow"/>
                <a:sym typeface="Barlow"/>
              </a:rPr>
              <a:t>Analysts?</a:t>
            </a:r>
            <a:r>
              <a:rPr lang="en-US" sz="2400">
                <a:latin typeface="Barlow"/>
                <a:ea typeface="Barlow"/>
                <a:cs typeface="Barlow"/>
                <a:sym typeface="Barlow"/>
              </a:rPr>
              <a:t> Is the role played by other village members (e.g., backlog owner, solution owner, team?) Or are there designated individuals playing the role? How does the analyst(s) collaborate with the team?</a:t>
            </a:r>
            <a:endParaRPr sz="2400">
              <a:latin typeface="Barlow"/>
              <a:ea typeface="Barlow"/>
              <a:cs typeface="Barlow"/>
              <a:sym typeface="Barlow"/>
            </a:endParaRPr>
          </a:p>
          <a:p>
            <a:pPr marL="419100" lvl="0" indent="-342900" algn="l" rtl="0">
              <a:spcBef>
                <a:spcPts val="600"/>
              </a:spcBef>
              <a:spcAft>
                <a:spcPts val="0"/>
              </a:spcAft>
              <a:buSzPts val="2400"/>
              <a:buChar char="•"/>
            </a:pPr>
            <a:r>
              <a:rPr lang="en-US" sz="2400">
                <a:latin typeface="Barlow"/>
                <a:ea typeface="Barlow"/>
                <a:cs typeface="Barlow"/>
                <a:sym typeface="Barlow"/>
              </a:rPr>
              <a:t>Who are your </a:t>
            </a:r>
            <a:r>
              <a:rPr lang="en-US" sz="2400" b="1">
                <a:latin typeface="Barlow"/>
                <a:ea typeface="Barlow"/>
                <a:cs typeface="Barlow"/>
                <a:sym typeface="Barlow"/>
              </a:rPr>
              <a:t>SMEs</a:t>
            </a:r>
            <a:r>
              <a:rPr lang="en-US" sz="2400">
                <a:latin typeface="Barlow"/>
                <a:ea typeface="Barlow"/>
                <a:cs typeface="Barlow"/>
                <a:sym typeface="Barlow"/>
              </a:rPr>
              <a:t>? What do you rely on them for? Are they part of the team or a shared service provider? Are your SMEs also Analysts?</a:t>
            </a:r>
            <a:endParaRPr sz="2400">
              <a:latin typeface="Barlow"/>
              <a:ea typeface="Barlow"/>
              <a:cs typeface="Barlow"/>
              <a:sym typeface="Barlow"/>
            </a:endParaRPr>
          </a:p>
          <a:p>
            <a:pPr marL="419100" lvl="0" indent="-342900" algn="l" rtl="0">
              <a:spcBef>
                <a:spcPts val="600"/>
              </a:spcBef>
              <a:spcAft>
                <a:spcPts val="0"/>
              </a:spcAft>
              <a:buSzPts val="2400"/>
              <a:buChar char="•"/>
            </a:pPr>
            <a:r>
              <a:rPr lang="en-US" sz="2400">
                <a:latin typeface="Barlow"/>
                <a:ea typeface="Barlow"/>
                <a:cs typeface="Barlow"/>
                <a:sym typeface="Barlow"/>
              </a:rPr>
              <a:t>Who are your </a:t>
            </a:r>
            <a:r>
              <a:rPr lang="en-US" sz="2400" b="1">
                <a:latin typeface="Barlow"/>
                <a:ea typeface="Barlow"/>
                <a:cs typeface="Barlow"/>
                <a:sym typeface="Barlow"/>
              </a:rPr>
              <a:t>Stakeholders</a:t>
            </a:r>
            <a:r>
              <a:rPr lang="en-US" sz="2400">
                <a:latin typeface="Barlow"/>
                <a:ea typeface="Barlow"/>
                <a:cs typeface="Barlow"/>
                <a:sym typeface="Barlow"/>
              </a:rPr>
              <a:t> and </a:t>
            </a:r>
            <a:r>
              <a:rPr lang="en-US" sz="2400" b="1">
                <a:latin typeface="Barlow"/>
                <a:ea typeface="Barlow"/>
                <a:cs typeface="Barlow"/>
                <a:sym typeface="Barlow"/>
              </a:rPr>
              <a:t>Customers</a:t>
            </a:r>
            <a:r>
              <a:rPr lang="en-US" sz="2400">
                <a:latin typeface="Barlow"/>
                <a:ea typeface="Barlow"/>
                <a:cs typeface="Barlow"/>
                <a:sym typeface="Barlow"/>
              </a:rPr>
              <a:t>? How engaged are they with the Team? Have you ever met them face to face? </a:t>
            </a:r>
            <a:endParaRPr sz="2400">
              <a:latin typeface="Barlow"/>
              <a:ea typeface="Barlow"/>
              <a:cs typeface="Barlow"/>
              <a:sym typeface="Barlow"/>
            </a:endParaRPr>
          </a:p>
          <a:p>
            <a:pPr marL="0" lvl="0" indent="0" algn="l" rtl="0">
              <a:spcBef>
                <a:spcPts val="1000"/>
              </a:spcBef>
              <a:spcAft>
                <a:spcPts val="0"/>
              </a:spcAft>
              <a:buNone/>
            </a:pPr>
            <a:endParaRPr sz="2000">
              <a:latin typeface="Barlow"/>
              <a:ea typeface="Barlow"/>
              <a:cs typeface="Barlow"/>
              <a:sym typeface="Barlow"/>
            </a:endParaRPr>
          </a:p>
        </p:txBody>
      </p:sp>
      <p:sp>
        <p:nvSpPr>
          <p:cNvPr id="267" name="Google Shape;267;p23"/>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68" name="Google Shape;268;p23"/>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23"/>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70" name="Google Shape;270;p23"/>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FF0050"/>
                </a:solidFill>
                <a:latin typeface="Barlow Condensed Light"/>
                <a:ea typeface="Barlow Condensed Light"/>
                <a:cs typeface="Barlow Condensed Light"/>
                <a:sym typeface="Barlow Condensed Light"/>
              </a:rPr>
              <a:t>Exercise</a:t>
            </a:r>
            <a:r>
              <a:rPr lang="en-US" sz="3600">
                <a:latin typeface="Barlow Condensed Light"/>
                <a:ea typeface="Barlow Condensed Light"/>
                <a:cs typeface="Barlow Condensed Light"/>
                <a:sym typeface="Barlow Condensed Light"/>
              </a:rPr>
              <a:t>: Rock Crusher Horizons and Implementation </a:t>
            </a:r>
            <a:endParaRPr sz="4200">
              <a:solidFill>
                <a:srgbClr val="FF0050"/>
              </a:solidFill>
              <a:latin typeface="Barlow Condensed Light"/>
              <a:ea typeface="Barlow Condensed Light"/>
              <a:cs typeface="Barlow Condensed Light"/>
              <a:sym typeface="Barlow Condensed Light"/>
            </a:endParaRPr>
          </a:p>
        </p:txBody>
      </p:sp>
      <p:sp>
        <p:nvSpPr>
          <p:cNvPr id="276" name="Google Shape;276;p24"/>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332"/>
              </a:spcBef>
              <a:spcAft>
                <a:spcPts val="0"/>
              </a:spcAft>
              <a:buNone/>
            </a:pPr>
            <a:r>
              <a:rPr lang="en-US" sz="2400">
                <a:latin typeface="Barlow"/>
                <a:ea typeface="Barlow"/>
                <a:cs typeface="Barlow"/>
                <a:sym typeface="Barlow"/>
              </a:rPr>
              <a:t>How many horizons will your Rock Crusher need to Stabilize and Throttle the Flow (Wishful Thinking, Speculative, Forecasted, Committed)? More? Less?</a:t>
            </a:r>
            <a:endParaRPr sz="2400">
              <a:latin typeface="Barlow"/>
              <a:ea typeface="Barlow"/>
              <a:cs typeface="Barlow"/>
              <a:sym typeface="Barlow"/>
            </a:endParaRPr>
          </a:p>
          <a:p>
            <a:pPr marL="0" lvl="0" indent="0" algn="l" rtl="0">
              <a:spcBef>
                <a:spcPts val="1332"/>
              </a:spcBef>
              <a:spcAft>
                <a:spcPts val="0"/>
              </a:spcAft>
              <a:buNone/>
            </a:pPr>
            <a:r>
              <a:rPr lang="en-US" sz="2400">
                <a:latin typeface="Barlow"/>
                <a:ea typeface="Barlow"/>
                <a:cs typeface="Barlow"/>
                <a:sym typeface="Barlow"/>
              </a:rPr>
              <a:t>What is the exit criteria for each of these horizons?</a:t>
            </a:r>
            <a:endParaRPr sz="2400">
              <a:latin typeface="Barlow"/>
              <a:ea typeface="Barlow"/>
              <a:cs typeface="Barlow"/>
              <a:sym typeface="Barlow"/>
            </a:endParaRPr>
          </a:p>
          <a:p>
            <a:pPr marL="0" lvl="0" indent="0" algn="l" rtl="0">
              <a:spcBef>
                <a:spcPts val="1332"/>
              </a:spcBef>
              <a:spcAft>
                <a:spcPts val="0"/>
              </a:spcAft>
              <a:buNone/>
            </a:pPr>
            <a:r>
              <a:rPr lang="en-US" sz="2400">
                <a:latin typeface="Barlow"/>
                <a:ea typeface="Barlow"/>
                <a:cs typeface="Barlow"/>
                <a:sym typeface="Barlow"/>
              </a:rPr>
              <a:t>What is the simplest possible way you may implement these horizons?</a:t>
            </a:r>
            <a:endParaRPr sz="2400">
              <a:latin typeface="Barlow"/>
              <a:ea typeface="Barlow"/>
              <a:cs typeface="Barlow"/>
              <a:sym typeface="Barlow"/>
            </a:endParaRPr>
          </a:p>
          <a:p>
            <a:pPr marL="0" lvl="0" indent="0" algn="l" rtl="0">
              <a:spcBef>
                <a:spcPts val="1332"/>
              </a:spcBef>
              <a:spcAft>
                <a:spcPts val="0"/>
              </a:spcAft>
              <a:buNone/>
            </a:pPr>
            <a:endParaRPr sz="2400">
              <a:latin typeface="Barlow"/>
              <a:ea typeface="Barlow"/>
              <a:cs typeface="Barlow"/>
              <a:sym typeface="Barlow"/>
            </a:endParaRPr>
          </a:p>
          <a:p>
            <a:pPr marL="0" lvl="0" indent="0" algn="l" rtl="0">
              <a:spcBef>
                <a:spcPts val="1332"/>
              </a:spcBef>
              <a:spcAft>
                <a:spcPts val="0"/>
              </a:spcAft>
              <a:buNone/>
            </a:pPr>
            <a:r>
              <a:rPr lang="en-US" sz="2400">
                <a:latin typeface="Barlow"/>
                <a:ea typeface="Barlow"/>
                <a:cs typeface="Barlow"/>
                <a:sym typeface="Barlow"/>
              </a:rPr>
              <a:t>Some Advice</a:t>
            </a:r>
            <a:endParaRPr sz="2400">
              <a:latin typeface="Barlow"/>
              <a:ea typeface="Barlow"/>
              <a:cs typeface="Barlow"/>
              <a:sym typeface="Barlow"/>
            </a:endParaRPr>
          </a:p>
          <a:p>
            <a:pPr marL="457200" lvl="0" indent="-369570" algn="l" rtl="0">
              <a:spcBef>
                <a:spcPts val="1332"/>
              </a:spcBef>
              <a:spcAft>
                <a:spcPts val="0"/>
              </a:spcAft>
              <a:buSzPct val="100000"/>
              <a:buChar char="●"/>
            </a:pPr>
            <a:r>
              <a:rPr lang="en-US" sz="2400">
                <a:latin typeface="Barlow"/>
                <a:ea typeface="Barlow"/>
                <a:cs typeface="Barlow"/>
                <a:sym typeface="Barlow"/>
              </a:rPr>
              <a:t>Agile is a barely sufficient process - Jim Highsmith</a:t>
            </a:r>
            <a:endParaRPr sz="2400">
              <a:latin typeface="Barlow"/>
              <a:ea typeface="Barlow"/>
              <a:cs typeface="Barlow"/>
              <a:sym typeface="Barlow"/>
            </a:endParaRPr>
          </a:p>
          <a:p>
            <a:pPr marL="457200" lvl="0" indent="-369570" algn="l" rtl="0">
              <a:spcBef>
                <a:spcPts val="0"/>
              </a:spcBef>
              <a:spcAft>
                <a:spcPts val="0"/>
              </a:spcAft>
              <a:buSzPct val="100000"/>
              <a:buChar char="●"/>
            </a:pPr>
            <a:r>
              <a:rPr lang="en-US" sz="2400">
                <a:latin typeface="Barlow"/>
                <a:ea typeface="Barlow"/>
                <a:cs typeface="Barlow"/>
                <a:sym typeface="Barlow"/>
              </a:rPr>
              <a:t>Everything should be as simple as possible but no simpler - Albert Einstein </a:t>
            </a:r>
            <a:endParaRPr sz="2400">
              <a:latin typeface="Barlow"/>
              <a:ea typeface="Barlow"/>
              <a:cs typeface="Barlow"/>
              <a:sym typeface="Barlow"/>
            </a:endParaRPr>
          </a:p>
          <a:p>
            <a:pPr marL="0" lvl="0" indent="0" algn="l" rtl="0">
              <a:spcBef>
                <a:spcPts val="1332"/>
              </a:spcBef>
              <a:spcAft>
                <a:spcPts val="0"/>
              </a:spcAft>
              <a:buNone/>
            </a:pPr>
            <a:endParaRPr sz="2000">
              <a:latin typeface="Barlow"/>
              <a:ea typeface="Barlow"/>
              <a:cs typeface="Barlow"/>
              <a:sym typeface="Barlow"/>
            </a:endParaRPr>
          </a:p>
          <a:p>
            <a:pPr marL="419100" lvl="0" indent="-331470" algn="l" rtl="0">
              <a:spcBef>
                <a:spcPts val="600"/>
              </a:spcBef>
              <a:spcAft>
                <a:spcPts val="0"/>
              </a:spcAft>
              <a:buSzPct val="100000"/>
              <a:buFont typeface="Barlow"/>
              <a:buChar char="•"/>
            </a:pPr>
            <a:endParaRPr sz="2400">
              <a:latin typeface="Barlow"/>
              <a:ea typeface="Barlow"/>
              <a:cs typeface="Barlow"/>
              <a:sym typeface="Barlow"/>
            </a:endParaRPr>
          </a:p>
          <a:p>
            <a:pPr marL="0" lvl="0" indent="0" algn="l" rtl="0">
              <a:spcBef>
                <a:spcPts val="1000"/>
              </a:spcBef>
              <a:spcAft>
                <a:spcPts val="0"/>
              </a:spcAft>
              <a:buNone/>
            </a:pPr>
            <a:endParaRPr sz="2000">
              <a:latin typeface="Barlow"/>
              <a:ea typeface="Barlow"/>
              <a:cs typeface="Barlow"/>
              <a:sym typeface="Barlow"/>
            </a:endParaRPr>
          </a:p>
        </p:txBody>
      </p:sp>
      <p:sp>
        <p:nvSpPr>
          <p:cNvPr id="277" name="Google Shape;277;p24"/>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78" name="Google Shape;278;p24"/>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24"/>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80" name="Google Shape;280;p24"/>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FF0050"/>
                </a:solidFill>
                <a:latin typeface="Barlow Condensed Light"/>
                <a:ea typeface="Barlow Condensed Light"/>
                <a:cs typeface="Barlow Condensed Light"/>
                <a:sym typeface="Barlow Condensed Light"/>
              </a:rPr>
              <a:t>Exercise</a:t>
            </a:r>
            <a:r>
              <a:rPr lang="en-US" sz="3600">
                <a:latin typeface="Barlow Condensed Light"/>
                <a:ea typeface="Barlow Condensed Light"/>
                <a:cs typeface="Barlow Condensed Light"/>
                <a:sym typeface="Barlow Condensed Light"/>
              </a:rPr>
              <a:t>: Formulate intake policy </a:t>
            </a:r>
            <a:endParaRPr sz="4200">
              <a:solidFill>
                <a:srgbClr val="FF0050"/>
              </a:solidFill>
              <a:latin typeface="Barlow Condensed Light"/>
              <a:ea typeface="Barlow Condensed Light"/>
              <a:cs typeface="Barlow Condensed Light"/>
              <a:sym typeface="Barlow Condensed Light"/>
            </a:endParaRPr>
          </a:p>
        </p:txBody>
      </p:sp>
      <p:sp>
        <p:nvSpPr>
          <p:cNvPr id="286" name="Google Shape;286;p25"/>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332"/>
              </a:spcBef>
              <a:spcAft>
                <a:spcPts val="0"/>
              </a:spcAft>
              <a:buNone/>
            </a:pPr>
            <a:r>
              <a:rPr lang="en-US" sz="2400">
                <a:latin typeface="Barlow"/>
                <a:ea typeface="Barlow"/>
                <a:cs typeface="Barlow"/>
                <a:sym typeface="Barlow"/>
              </a:rPr>
              <a:t>Front door policies</a:t>
            </a:r>
            <a:endParaRPr sz="2400">
              <a:latin typeface="Barlow"/>
              <a:ea typeface="Barlow"/>
              <a:cs typeface="Barlow"/>
              <a:sym typeface="Barlow"/>
            </a:endParaRPr>
          </a:p>
          <a:p>
            <a:pPr marL="457200" lvl="0" indent="-294522" algn="l" rtl="0">
              <a:spcBef>
                <a:spcPts val="1332"/>
              </a:spcBef>
              <a:spcAft>
                <a:spcPts val="0"/>
              </a:spcAft>
              <a:buSzPct val="48250"/>
              <a:buChar char="•"/>
            </a:pPr>
            <a:r>
              <a:rPr lang="en-US" sz="2400">
                <a:latin typeface="Barlow"/>
                <a:ea typeface="Barlow"/>
                <a:cs typeface="Barlow"/>
                <a:sym typeface="Barlow"/>
              </a:rPr>
              <a:t>Where in your value stream do you see intake?</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When / what ceremonies ?</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Do we need a separate state / horizon (e.g. new) for intake prior to assessment?</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Where is your work coming from, another process??</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What are the types of work you intake (mountains, boulders, rocks, pebbles?) are there different policies for different work types?</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Are approvals required? Threshold?</a:t>
            </a:r>
            <a:endParaRPr sz="2400">
              <a:latin typeface="Barlow"/>
              <a:ea typeface="Barlow"/>
              <a:cs typeface="Barlow"/>
              <a:sym typeface="Barlow"/>
            </a:endParaRPr>
          </a:p>
          <a:p>
            <a:pPr marL="0" lvl="0" indent="0" algn="l" rtl="0">
              <a:spcBef>
                <a:spcPts val="1332"/>
              </a:spcBef>
              <a:spcAft>
                <a:spcPts val="0"/>
              </a:spcAft>
              <a:buNone/>
            </a:pPr>
            <a:r>
              <a:rPr lang="en-US" sz="2400">
                <a:latin typeface="Barlow"/>
                <a:ea typeface="Barlow"/>
                <a:cs typeface="Barlow"/>
                <a:sym typeface="Barlow"/>
              </a:rPr>
              <a:t>Back door policies</a:t>
            </a:r>
            <a:endParaRPr sz="2400">
              <a:latin typeface="Barlow"/>
              <a:ea typeface="Barlow"/>
              <a:cs typeface="Barlow"/>
              <a:sym typeface="Barlow"/>
            </a:endParaRPr>
          </a:p>
          <a:p>
            <a:pPr marL="457200" lvl="0" indent="-294522" algn="l" rtl="0">
              <a:spcBef>
                <a:spcPts val="1332"/>
              </a:spcBef>
              <a:spcAft>
                <a:spcPts val="0"/>
              </a:spcAft>
              <a:buSzPct val="48250"/>
              <a:buChar char="•"/>
            </a:pPr>
            <a:r>
              <a:rPr lang="en-US" sz="2400">
                <a:latin typeface="Barlow"/>
                <a:ea typeface="Barlow"/>
                <a:cs typeface="Barlow"/>
                <a:sym typeface="Barlow"/>
              </a:rPr>
              <a:t>Will we shut the back door or allow rocks to enter through the back door?</a:t>
            </a:r>
            <a:endParaRPr sz="2400">
              <a:latin typeface="Barlow"/>
              <a:ea typeface="Barlow"/>
              <a:cs typeface="Barlow"/>
              <a:sym typeface="Barlow"/>
            </a:endParaRPr>
          </a:p>
          <a:p>
            <a:pPr marL="457200" lvl="0" indent="-294522" algn="l" rtl="0">
              <a:spcBef>
                <a:spcPts val="0"/>
              </a:spcBef>
              <a:spcAft>
                <a:spcPts val="0"/>
              </a:spcAft>
              <a:buSzPct val="48250"/>
              <a:buChar char="•"/>
            </a:pPr>
            <a:r>
              <a:rPr lang="en-US" sz="2400">
                <a:latin typeface="Barlow"/>
                <a:ea typeface="Barlow"/>
                <a:cs typeface="Barlow"/>
                <a:sym typeface="Barlow"/>
              </a:rPr>
              <a:t>What limitations will be place on the back door?</a:t>
            </a:r>
            <a:endParaRPr sz="2400">
              <a:latin typeface="Barlow"/>
              <a:ea typeface="Barlow"/>
              <a:cs typeface="Barlow"/>
              <a:sym typeface="Barlow"/>
            </a:endParaRPr>
          </a:p>
          <a:p>
            <a:pPr marL="0" lvl="0" indent="0" algn="l" rtl="0">
              <a:spcBef>
                <a:spcPts val="1000"/>
              </a:spcBef>
              <a:spcAft>
                <a:spcPts val="0"/>
              </a:spcAft>
              <a:buNone/>
            </a:pPr>
            <a:endParaRPr sz="2000">
              <a:latin typeface="Barlow"/>
              <a:ea typeface="Barlow"/>
              <a:cs typeface="Barlow"/>
              <a:sym typeface="Barlow"/>
            </a:endParaRPr>
          </a:p>
        </p:txBody>
      </p:sp>
      <p:sp>
        <p:nvSpPr>
          <p:cNvPr id="287" name="Google Shape;287;p25"/>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88" name="Google Shape;288;p25"/>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25"/>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90" name="Google Shape;290;p25"/>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FF0050"/>
                </a:solidFill>
                <a:latin typeface="Barlow Condensed Light"/>
                <a:ea typeface="Barlow Condensed Light"/>
                <a:cs typeface="Barlow Condensed Light"/>
                <a:sym typeface="Barlow Condensed Light"/>
              </a:rPr>
              <a:t>Exercise</a:t>
            </a:r>
            <a:r>
              <a:rPr lang="en-US" sz="3600">
                <a:latin typeface="Barlow Condensed Light"/>
                <a:ea typeface="Barlow Condensed Light"/>
                <a:cs typeface="Barlow Condensed Light"/>
                <a:sym typeface="Barlow Condensed Light"/>
              </a:rPr>
              <a:t>: Waste Gate Policy</a:t>
            </a:r>
            <a:endParaRPr sz="3600">
              <a:solidFill>
                <a:srgbClr val="FF0050"/>
              </a:solidFill>
              <a:latin typeface="Barlow Condensed Light"/>
              <a:ea typeface="Barlow Condensed Light"/>
              <a:cs typeface="Barlow Condensed Light"/>
              <a:sym typeface="Barlow Condensed Light"/>
            </a:endParaRPr>
          </a:p>
        </p:txBody>
      </p:sp>
      <p:sp>
        <p:nvSpPr>
          <p:cNvPr id="296" name="Google Shape;296;p26"/>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lnSpcReduction="20000"/>
          </a:bodyPr>
          <a:lstStyle/>
          <a:p>
            <a:pPr marL="0" lvl="0" indent="0" algn="l" rtl="0">
              <a:lnSpc>
                <a:spcPct val="100000"/>
              </a:lnSpc>
              <a:spcBef>
                <a:spcPts val="1332"/>
              </a:spcBef>
              <a:spcAft>
                <a:spcPts val="0"/>
              </a:spcAft>
              <a:buClr>
                <a:schemeClr val="dk1"/>
              </a:buClr>
              <a:buSzPts val="2000"/>
              <a:buFont typeface="Arial"/>
              <a:buNone/>
            </a:pPr>
            <a:r>
              <a:rPr lang="en-US" sz="1800">
                <a:latin typeface="Arial"/>
                <a:ea typeface="Arial"/>
                <a:cs typeface="Arial"/>
                <a:sym typeface="Arial"/>
              </a:rPr>
              <a:t>The waste gate is an important differentiator between the “stack of plates” model and the Rock Crusher. What goes in must come out.</a:t>
            </a:r>
            <a:endParaRPr sz="1800">
              <a:latin typeface="Arial"/>
              <a:ea typeface="Arial"/>
              <a:cs typeface="Arial"/>
              <a:sym typeface="Arial"/>
            </a:endParaRPr>
          </a:p>
          <a:p>
            <a:pPr marL="0" lvl="0" indent="0" algn="l" rtl="0">
              <a:lnSpc>
                <a:spcPct val="100000"/>
              </a:lnSpc>
              <a:spcBef>
                <a:spcPts val="1332"/>
              </a:spcBef>
              <a:spcAft>
                <a:spcPts val="0"/>
              </a:spcAft>
              <a:buClr>
                <a:schemeClr val="dk1"/>
              </a:buClr>
              <a:buSzPts val="2000"/>
              <a:buFont typeface="Arial"/>
              <a:buNone/>
            </a:pPr>
            <a:r>
              <a:rPr lang="en-US" sz="1800">
                <a:latin typeface="Arial"/>
                <a:ea typeface="Arial"/>
                <a:cs typeface="Arial"/>
                <a:sym typeface="Arial"/>
              </a:rPr>
              <a:t>We either explicitly discard rocks during refinement or “age” rocks out.</a:t>
            </a: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n-US" sz="1800">
                <a:latin typeface="Arial"/>
                <a:ea typeface="Arial"/>
                <a:cs typeface="Arial"/>
                <a:sym typeface="Arial"/>
              </a:rPr>
              <a:t>At which ceremonies will you decide to discard a rock? What factors will you consider in deciding to discard a rock?</a:t>
            </a: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n-US" sz="1800">
                <a:latin typeface="Arial"/>
                <a:ea typeface="Arial"/>
                <a:cs typeface="Arial"/>
                <a:sym typeface="Arial"/>
              </a:rPr>
              <a:t>How will rocks be aged out? When is a rock too old to be retained? </a:t>
            </a:r>
            <a:endParaRPr sz="1800">
              <a:latin typeface="Arial"/>
              <a:ea typeface="Arial"/>
              <a:cs typeface="Arial"/>
              <a:sym typeface="Arial"/>
            </a:endParaRPr>
          </a:p>
          <a:p>
            <a:pPr marL="914400" lvl="1" indent="-342900" algn="l" rtl="0">
              <a:lnSpc>
                <a:spcPct val="100000"/>
              </a:lnSpc>
              <a:spcBef>
                <a:spcPts val="0"/>
              </a:spcBef>
              <a:spcAft>
                <a:spcPts val="0"/>
              </a:spcAft>
              <a:buSzPts val="1800"/>
              <a:buChar char="•"/>
            </a:pPr>
            <a:r>
              <a:rPr lang="en-US" sz="1800">
                <a:latin typeface="Arial"/>
                <a:ea typeface="Arial"/>
                <a:cs typeface="Arial"/>
                <a:sym typeface="Arial"/>
              </a:rPr>
              <a:t>How long should a story-sized rock remain in the ready state? A quarter? A half year? A year?</a:t>
            </a:r>
            <a:endParaRPr sz="1800">
              <a:latin typeface="Arial"/>
              <a:ea typeface="Arial"/>
              <a:cs typeface="Arial"/>
              <a:sym typeface="Arial"/>
            </a:endParaRPr>
          </a:p>
          <a:p>
            <a:pPr marL="914400" lvl="1" indent="-342900" algn="l" rtl="0">
              <a:lnSpc>
                <a:spcPct val="100000"/>
              </a:lnSpc>
              <a:spcBef>
                <a:spcPts val="0"/>
              </a:spcBef>
              <a:spcAft>
                <a:spcPts val="0"/>
              </a:spcAft>
              <a:buSzPts val="1800"/>
              <a:buChar char="•"/>
            </a:pPr>
            <a:r>
              <a:rPr lang="en-US" sz="1800">
                <a:latin typeface="Arial"/>
                <a:ea typeface="Arial"/>
                <a:cs typeface="Arial"/>
                <a:sym typeface="Arial"/>
              </a:rPr>
              <a:t>How about a feature-sized rock? </a:t>
            </a:r>
            <a:endParaRPr sz="1800">
              <a:latin typeface="Arial"/>
              <a:ea typeface="Arial"/>
              <a:cs typeface="Arial"/>
              <a:sym typeface="Arial"/>
            </a:endParaRPr>
          </a:p>
          <a:p>
            <a:pPr marL="914400" lvl="1" indent="-342900" algn="l" rtl="0">
              <a:lnSpc>
                <a:spcPct val="100000"/>
              </a:lnSpc>
              <a:spcBef>
                <a:spcPts val="0"/>
              </a:spcBef>
              <a:spcAft>
                <a:spcPts val="0"/>
              </a:spcAft>
              <a:buSzPts val="1800"/>
              <a:buChar char="•"/>
            </a:pPr>
            <a:r>
              <a:rPr lang="en-US" sz="1800">
                <a:latin typeface="Arial"/>
                <a:ea typeface="Arial"/>
                <a:cs typeface="Arial"/>
                <a:sym typeface="Arial"/>
              </a:rPr>
              <a:t>How long should an initiative-sized rock remain in the speculative state?</a:t>
            </a: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n-US" sz="1800">
                <a:latin typeface="Arial"/>
                <a:ea typeface="Arial"/>
                <a:cs typeface="Arial"/>
                <a:sym typeface="Arial"/>
              </a:rPr>
              <a:t>What happens to rocks that are sent to the waste gate? This will happen at various times. Are these rocks deleted from the tool or moved to some deferred or archived state?</a:t>
            </a:r>
            <a:endParaRPr sz="1800">
              <a:latin typeface="Arial"/>
              <a:ea typeface="Arial"/>
              <a:cs typeface="Arial"/>
              <a:sym typeface="Arial"/>
            </a:endParaRPr>
          </a:p>
          <a:p>
            <a:pPr marL="0" lvl="0" indent="0" algn="l" rtl="0">
              <a:spcBef>
                <a:spcPts val="1000"/>
              </a:spcBef>
              <a:spcAft>
                <a:spcPts val="0"/>
              </a:spcAft>
              <a:buNone/>
            </a:pPr>
            <a:endParaRPr sz="2400">
              <a:latin typeface="Barlow"/>
              <a:ea typeface="Barlow"/>
              <a:cs typeface="Barlow"/>
              <a:sym typeface="Barlow"/>
            </a:endParaRPr>
          </a:p>
        </p:txBody>
      </p:sp>
      <p:sp>
        <p:nvSpPr>
          <p:cNvPr id="297" name="Google Shape;297;p26"/>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98" name="Google Shape;298;p26"/>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26"/>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300" name="Google Shape;300;p26"/>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50"/>
                </a:solidFill>
                <a:latin typeface="Barlow Condensed Light"/>
                <a:ea typeface="Barlow Condensed Light"/>
                <a:cs typeface="Barlow Condensed Light"/>
                <a:sym typeface="Barlow Condensed Light"/>
              </a:rPr>
              <a:t>Exercise</a:t>
            </a:r>
            <a:r>
              <a:rPr lang="en-US" sz="4200">
                <a:latin typeface="Barlow Condensed Light"/>
                <a:ea typeface="Barlow Condensed Light"/>
                <a:cs typeface="Barlow Condensed Light"/>
                <a:sym typeface="Barlow Condensed Light"/>
              </a:rPr>
              <a:t>: Backlog Refinement</a:t>
            </a:r>
            <a:endParaRPr sz="3600">
              <a:solidFill>
                <a:srgbClr val="FF0050"/>
              </a:solidFill>
              <a:latin typeface="Barlow Condensed Light"/>
              <a:ea typeface="Barlow Condensed Light"/>
              <a:cs typeface="Barlow Condensed Light"/>
              <a:sym typeface="Barlow Condensed Light"/>
            </a:endParaRPr>
          </a:p>
        </p:txBody>
      </p:sp>
      <p:sp>
        <p:nvSpPr>
          <p:cNvPr id="306" name="Google Shape;306;p27"/>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332"/>
              </a:spcBef>
              <a:spcAft>
                <a:spcPts val="0"/>
              </a:spcAft>
              <a:buNone/>
            </a:pPr>
            <a:r>
              <a:rPr lang="en-US" sz="1800">
                <a:latin typeface="Arial"/>
                <a:ea typeface="Arial"/>
                <a:cs typeface="Arial"/>
                <a:sym typeface="Arial"/>
              </a:rPr>
              <a:t>T</a:t>
            </a:r>
            <a:r>
              <a:rPr lang="en-US" sz="2000">
                <a:latin typeface="Barlow"/>
                <a:ea typeface="Barlow"/>
                <a:cs typeface="Barlow"/>
                <a:sym typeface="Barlow"/>
              </a:rPr>
              <a:t>Which of the four questions do you ask during your backlog refinement? </a:t>
            </a:r>
            <a:endParaRPr sz="2000">
              <a:latin typeface="Barlow"/>
              <a:ea typeface="Barlow"/>
              <a:cs typeface="Barlow"/>
              <a:sym typeface="Barlow"/>
            </a:endParaRPr>
          </a:p>
          <a:p>
            <a:pPr marL="342900" lvl="0" indent="-333375" algn="l" rtl="0">
              <a:spcBef>
                <a:spcPts val="1000"/>
              </a:spcBef>
              <a:spcAft>
                <a:spcPts val="0"/>
              </a:spcAft>
              <a:buSzPct val="100000"/>
              <a:buChar char="•"/>
            </a:pPr>
            <a:r>
              <a:rPr lang="en-US" sz="2000">
                <a:latin typeface="Barlow"/>
                <a:ea typeface="Barlow"/>
                <a:cs typeface="Barlow"/>
                <a:sym typeface="Barlow"/>
              </a:rPr>
              <a:t>Who determines a Rock’s value?</a:t>
            </a:r>
            <a:endParaRPr sz="2000">
              <a:latin typeface="Barlow"/>
              <a:ea typeface="Barlow"/>
              <a:cs typeface="Barlow"/>
              <a:sym typeface="Barlow"/>
            </a:endParaRPr>
          </a:p>
          <a:p>
            <a:pPr marL="342900" lvl="0" indent="-333375" algn="l" rtl="0">
              <a:spcBef>
                <a:spcPts val="1000"/>
              </a:spcBef>
              <a:spcAft>
                <a:spcPts val="0"/>
              </a:spcAft>
              <a:buSzPct val="100000"/>
              <a:buChar char="•"/>
            </a:pPr>
            <a:r>
              <a:rPr lang="en-US" sz="2000">
                <a:latin typeface="Barlow"/>
                <a:ea typeface="Barlow"/>
                <a:cs typeface="Barlow"/>
                <a:sym typeface="Barlow"/>
              </a:rPr>
              <a:t>How frequently do you hold backlog refinement meetings? </a:t>
            </a:r>
            <a:endParaRPr sz="2000">
              <a:latin typeface="Barlow"/>
              <a:ea typeface="Barlow"/>
              <a:cs typeface="Barlow"/>
              <a:sym typeface="Barlow"/>
            </a:endParaRPr>
          </a:p>
          <a:p>
            <a:pPr marL="742950" lvl="1" indent="-276225" algn="l" rtl="0">
              <a:spcBef>
                <a:spcPts val="1000"/>
              </a:spcBef>
              <a:spcAft>
                <a:spcPts val="0"/>
              </a:spcAft>
              <a:buSzPct val="111111"/>
              <a:buChar char="•"/>
            </a:pPr>
            <a:r>
              <a:rPr lang="en-US" sz="1800">
                <a:latin typeface="Barlow"/>
                <a:ea typeface="Barlow"/>
                <a:cs typeface="Barlow"/>
                <a:sym typeface="Barlow"/>
              </a:rPr>
              <a:t>Do you split the refinement meeting into a strategic/tactical meeting. </a:t>
            </a:r>
            <a:endParaRPr sz="1800">
              <a:latin typeface="Barlow"/>
              <a:ea typeface="Barlow"/>
              <a:cs typeface="Barlow"/>
              <a:sym typeface="Barlow"/>
            </a:endParaRPr>
          </a:p>
          <a:p>
            <a:pPr marL="742950" lvl="1" indent="-276225" algn="l" rtl="0">
              <a:spcBef>
                <a:spcPts val="1000"/>
              </a:spcBef>
              <a:spcAft>
                <a:spcPts val="0"/>
              </a:spcAft>
              <a:buSzPct val="111111"/>
              <a:buChar char="•"/>
            </a:pPr>
            <a:r>
              <a:rPr lang="en-US" sz="1800">
                <a:latin typeface="Barlow"/>
                <a:ea typeface="Barlow"/>
                <a:cs typeface="Barlow"/>
                <a:sym typeface="Barlow"/>
              </a:rPr>
              <a:t>Which audiences are invited to each? </a:t>
            </a:r>
            <a:endParaRPr sz="1800">
              <a:latin typeface="Barlow"/>
              <a:ea typeface="Barlow"/>
              <a:cs typeface="Barlow"/>
              <a:sym typeface="Barlow"/>
            </a:endParaRPr>
          </a:p>
          <a:p>
            <a:pPr marL="742950" lvl="1" indent="-276225" algn="l" rtl="0">
              <a:spcBef>
                <a:spcPts val="1000"/>
              </a:spcBef>
              <a:spcAft>
                <a:spcPts val="0"/>
              </a:spcAft>
              <a:buSzPct val="111111"/>
              <a:buChar char="•"/>
            </a:pPr>
            <a:r>
              <a:rPr lang="en-US" sz="1800">
                <a:latin typeface="Barlow"/>
                <a:ea typeface="Barlow"/>
                <a:cs typeface="Barlow"/>
                <a:sym typeface="Barlow"/>
              </a:rPr>
              <a:t>Do you have informal backlog refinement sessions?</a:t>
            </a:r>
            <a:endParaRPr sz="1800">
              <a:latin typeface="Barlow"/>
              <a:ea typeface="Barlow"/>
              <a:cs typeface="Barlow"/>
              <a:sym typeface="Barlow"/>
            </a:endParaRPr>
          </a:p>
          <a:p>
            <a:pPr marL="342900" lvl="0" indent="-337661" algn="l" rtl="0">
              <a:spcBef>
                <a:spcPts val="1000"/>
              </a:spcBef>
              <a:spcAft>
                <a:spcPts val="0"/>
              </a:spcAft>
              <a:buSzPct val="55000"/>
              <a:buChar char="•"/>
            </a:pPr>
            <a:r>
              <a:rPr lang="en-US" sz="2000">
                <a:latin typeface="Barlow"/>
                <a:ea typeface="Barlow"/>
                <a:cs typeface="Barlow"/>
                <a:sym typeface="Barlow"/>
              </a:rPr>
              <a:t>How do you currently manage situations where a significant effort must be invested in learning about a Rock (analysis and design)?</a:t>
            </a:r>
            <a:endParaRPr sz="2000">
              <a:latin typeface="Barlow"/>
              <a:ea typeface="Barlow"/>
              <a:cs typeface="Barlow"/>
              <a:sym typeface="Barlow"/>
            </a:endParaRPr>
          </a:p>
          <a:p>
            <a:pPr marL="342900" lvl="0" indent="-337661" algn="l" rtl="0">
              <a:spcBef>
                <a:spcPts val="1000"/>
              </a:spcBef>
              <a:spcAft>
                <a:spcPts val="0"/>
              </a:spcAft>
              <a:buSzPct val="55000"/>
              <a:buChar char="•"/>
            </a:pPr>
            <a:r>
              <a:rPr lang="en-US" sz="2000">
                <a:latin typeface="Barlow"/>
                <a:ea typeface="Barlow"/>
                <a:cs typeface="Barlow"/>
                <a:sym typeface="Barlow"/>
              </a:rPr>
              <a:t>How will you represent crushers in your tool (name prefix? tag? Work item type?)</a:t>
            </a:r>
            <a:endParaRPr sz="2000">
              <a:latin typeface="Barlow"/>
              <a:ea typeface="Barlow"/>
              <a:cs typeface="Barlow"/>
              <a:sym typeface="Barlow"/>
            </a:endParaRPr>
          </a:p>
          <a:p>
            <a:pPr marL="342900" lvl="0" indent="-337661" algn="l" rtl="0">
              <a:spcBef>
                <a:spcPts val="1000"/>
              </a:spcBef>
              <a:spcAft>
                <a:spcPts val="0"/>
              </a:spcAft>
              <a:buSzPct val="55000"/>
              <a:buChar char="•"/>
            </a:pPr>
            <a:r>
              <a:rPr lang="en-US" sz="2000">
                <a:latin typeface="Barlow"/>
                <a:ea typeface="Barlow"/>
                <a:cs typeface="Barlow"/>
                <a:sym typeface="Barlow"/>
              </a:rPr>
              <a:t>How do you handle multiple parent child generations of refinement?</a:t>
            </a:r>
            <a:endParaRPr sz="2000">
              <a:latin typeface="Barlow"/>
              <a:ea typeface="Barlow"/>
              <a:cs typeface="Barlow"/>
              <a:sym typeface="Barlow"/>
            </a:endParaRPr>
          </a:p>
          <a:p>
            <a:pPr marL="342900" lvl="0" indent="-337661" algn="l" rtl="0">
              <a:spcBef>
                <a:spcPts val="1000"/>
              </a:spcBef>
              <a:spcAft>
                <a:spcPts val="0"/>
              </a:spcAft>
              <a:buSzPct val="55000"/>
              <a:buChar char="•"/>
            </a:pPr>
            <a:r>
              <a:rPr lang="en-US" sz="2000">
                <a:latin typeface="Barlow"/>
                <a:ea typeface="Barlow"/>
                <a:cs typeface="Barlow"/>
                <a:sym typeface="Barlow"/>
              </a:rPr>
              <a:t>Does your tooling allow multiple generations of Rocks?</a:t>
            </a:r>
            <a:endParaRPr sz="2000">
              <a:latin typeface="Barlow"/>
              <a:ea typeface="Barlow"/>
              <a:cs typeface="Barlow"/>
              <a:sym typeface="Barlow"/>
            </a:endParaRPr>
          </a:p>
          <a:p>
            <a:pPr marL="800100" lvl="1" indent="-337661" algn="l" rtl="0">
              <a:spcBef>
                <a:spcPts val="1000"/>
              </a:spcBef>
              <a:spcAft>
                <a:spcPts val="0"/>
              </a:spcAft>
              <a:buSzPct val="61111"/>
              <a:buChar char="•"/>
            </a:pPr>
            <a:r>
              <a:rPr lang="en-US" sz="1800">
                <a:latin typeface="Barlow"/>
                <a:ea typeface="Barlow"/>
                <a:cs typeface="Barlow"/>
                <a:sym typeface="Barlow"/>
              </a:rPr>
              <a:t>If not, what happens to parents as they are split into children and refined?</a:t>
            </a:r>
            <a:endParaRPr sz="1800">
              <a:latin typeface="Arial"/>
              <a:ea typeface="Arial"/>
              <a:cs typeface="Arial"/>
              <a:sym typeface="Arial"/>
            </a:endParaRPr>
          </a:p>
        </p:txBody>
      </p:sp>
      <p:sp>
        <p:nvSpPr>
          <p:cNvPr id="307" name="Google Shape;307;p27"/>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308" name="Google Shape;308;p27"/>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27"/>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310" name="Google Shape;310;p27"/>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FF0050"/>
                </a:solidFill>
                <a:latin typeface="Barlow Condensed Light"/>
                <a:ea typeface="Barlow Condensed Light"/>
                <a:cs typeface="Barlow Condensed Light"/>
                <a:sym typeface="Barlow Condensed Light"/>
              </a:rPr>
              <a:t>Exercise</a:t>
            </a:r>
            <a:r>
              <a:rPr lang="en-US" sz="3600">
                <a:latin typeface="Barlow Condensed Light"/>
                <a:ea typeface="Barlow Condensed Light"/>
                <a:cs typeface="Barlow Condensed Light"/>
                <a:sym typeface="Barlow Condensed Light"/>
              </a:rPr>
              <a:t>: The Pitch Deck</a:t>
            </a:r>
            <a:endParaRPr sz="3600">
              <a:latin typeface="Barlow Condensed Light"/>
              <a:ea typeface="Barlow Condensed Light"/>
              <a:cs typeface="Barlow Condensed Light"/>
              <a:sym typeface="Barlow Condensed Light"/>
            </a:endParaRPr>
          </a:p>
          <a:p>
            <a:pPr marL="0" lvl="0" indent="0" algn="l" rtl="0">
              <a:spcBef>
                <a:spcPts val="0"/>
              </a:spcBef>
              <a:spcAft>
                <a:spcPts val="0"/>
              </a:spcAft>
              <a:buNone/>
            </a:pPr>
            <a:r>
              <a:rPr lang="en-US" sz="3600">
                <a:latin typeface="Barlow Condensed Light"/>
                <a:ea typeface="Barlow Condensed Light"/>
                <a:cs typeface="Barlow Condensed Light"/>
                <a:sym typeface="Barlow Condensed Light"/>
              </a:rPr>
              <a:t>We have a problem</a:t>
            </a:r>
            <a:endParaRPr sz="3600">
              <a:latin typeface="Barlow Condensed Light"/>
              <a:ea typeface="Barlow Condensed Light"/>
              <a:cs typeface="Barlow Condensed Light"/>
              <a:sym typeface="Barlow Condensed Light"/>
            </a:endParaRPr>
          </a:p>
        </p:txBody>
      </p:sp>
      <p:grpSp>
        <p:nvGrpSpPr>
          <p:cNvPr id="316" name="Google Shape;316;p28"/>
          <p:cNvGrpSpPr/>
          <p:nvPr/>
        </p:nvGrpSpPr>
        <p:grpSpPr>
          <a:xfrm>
            <a:off x="837325" y="2407500"/>
            <a:ext cx="10504800" cy="2727900"/>
            <a:chOff x="837325" y="2407500"/>
            <a:chExt cx="10504800" cy="2727900"/>
          </a:xfrm>
        </p:grpSpPr>
        <p:sp>
          <p:nvSpPr>
            <p:cNvPr id="317" name="Google Shape;317;p28"/>
            <p:cNvSpPr/>
            <p:nvPr/>
          </p:nvSpPr>
          <p:spPr>
            <a:xfrm>
              <a:off x="837325" y="2407500"/>
              <a:ext cx="10504800" cy="272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txBox="1"/>
            <p:nvPr/>
          </p:nvSpPr>
          <p:spPr>
            <a:xfrm>
              <a:off x="837325" y="2407500"/>
              <a:ext cx="72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What we are observing:</a:t>
              </a:r>
              <a:endParaRPr>
                <a:latin typeface="Calibri"/>
                <a:ea typeface="Calibri"/>
                <a:cs typeface="Calibri"/>
                <a:sym typeface="Calibri"/>
              </a:endParaRPr>
            </a:p>
          </p:txBody>
        </p:sp>
      </p:grpSp>
      <p:sp>
        <p:nvSpPr>
          <p:cNvPr id="319" name="Google Shape;319;p28"/>
          <p:cNvSpPr/>
          <p:nvPr/>
        </p:nvSpPr>
        <p:spPr>
          <a:xfrm>
            <a:off x="837250" y="5700675"/>
            <a:ext cx="10504800" cy="272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txBox="1"/>
          <p:nvPr/>
        </p:nvSpPr>
        <p:spPr>
          <a:xfrm>
            <a:off x="837325" y="5700675"/>
            <a:ext cx="72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Impact / Why this is a problem:</a:t>
            </a:r>
            <a:endParaRPr>
              <a:latin typeface="Calibri"/>
              <a:ea typeface="Calibri"/>
              <a:cs typeface="Calibri"/>
              <a:sym typeface="Calibri"/>
            </a:endParaRPr>
          </a:p>
        </p:txBody>
      </p:sp>
      <p:pic>
        <p:nvPicPr>
          <p:cNvPr id="321" name="Google Shape;321;p28"/>
          <p:cNvPicPr preferRelativeResize="0"/>
          <p:nvPr/>
        </p:nvPicPr>
        <p:blipFill>
          <a:blip r:embed="rId3">
            <a:alphaModFix/>
          </a:blip>
          <a:stretch>
            <a:fillRect/>
          </a:stretch>
        </p:blipFill>
        <p:spPr>
          <a:xfrm>
            <a:off x="8475926" y="152400"/>
            <a:ext cx="3550976" cy="1999440"/>
          </a:xfrm>
          <a:prstGeom prst="rect">
            <a:avLst/>
          </a:prstGeom>
          <a:noFill/>
          <a:ln>
            <a:noFill/>
          </a:ln>
        </p:spPr>
      </p:pic>
      <p:sp>
        <p:nvSpPr>
          <p:cNvPr id="322" name="Google Shape;322;p28"/>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837326" y="486325"/>
            <a:ext cx="74862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FF0050"/>
                </a:solidFill>
                <a:latin typeface="Barlow Condensed Light"/>
                <a:ea typeface="Barlow Condensed Light"/>
                <a:cs typeface="Barlow Condensed Light"/>
                <a:sym typeface="Barlow Condensed Light"/>
              </a:rPr>
              <a:t>Exercise</a:t>
            </a:r>
            <a:r>
              <a:rPr lang="en-US" sz="3600">
                <a:latin typeface="Barlow Condensed Light"/>
                <a:ea typeface="Barlow Condensed Light"/>
                <a:cs typeface="Barlow Condensed Light"/>
                <a:sym typeface="Barlow Condensed Light"/>
              </a:rPr>
              <a:t>: The Pitch Deck</a:t>
            </a:r>
            <a:endParaRPr sz="3600">
              <a:latin typeface="Barlow Condensed Light"/>
              <a:ea typeface="Barlow Condensed Light"/>
              <a:cs typeface="Barlow Condensed Light"/>
              <a:sym typeface="Barlow Condensed Light"/>
            </a:endParaRPr>
          </a:p>
          <a:p>
            <a:pPr marL="0" lvl="0" indent="0" algn="l" rtl="0">
              <a:spcBef>
                <a:spcPts val="0"/>
              </a:spcBef>
              <a:spcAft>
                <a:spcPts val="0"/>
              </a:spcAft>
              <a:buNone/>
            </a:pPr>
            <a:r>
              <a:rPr lang="en-US" sz="3600">
                <a:latin typeface="Barlow Condensed Light"/>
                <a:ea typeface="Barlow Condensed Light"/>
                <a:cs typeface="Barlow Condensed Light"/>
                <a:sym typeface="Barlow Condensed Light"/>
              </a:rPr>
              <a:t>A Solution </a:t>
            </a:r>
            <a:endParaRPr sz="3600">
              <a:latin typeface="Barlow Condensed Light"/>
              <a:ea typeface="Barlow Condensed Light"/>
              <a:cs typeface="Barlow Condensed Light"/>
              <a:sym typeface="Barlow Condensed Light"/>
            </a:endParaRPr>
          </a:p>
        </p:txBody>
      </p:sp>
      <p:grpSp>
        <p:nvGrpSpPr>
          <p:cNvPr id="328" name="Google Shape;328;p29"/>
          <p:cNvGrpSpPr/>
          <p:nvPr/>
        </p:nvGrpSpPr>
        <p:grpSpPr>
          <a:xfrm>
            <a:off x="837325" y="2407500"/>
            <a:ext cx="10504800" cy="2727900"/>
            <a:chOff x="837325" y="2407500"/>
            <a:chExt cx="10504800" cy="2727900"/>
          </a:xfrm>
        </p:grpSpPr>
        <p:sp>
          <p:nvSpPr>
            <p:cNvPr id="329" name="Google Shape;329;p29"/>
            <p:cNvSpPr/>
            <p:nvPr/>
          </p:nvSpPr>
          <p:spPr>
            <a:xfrm>
              <a:off x="837325" y="2407500"/>
              <a:ext cx="10504800" cy="272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txBox="1"/>
            <p:nvPr/>
          </p:nvSpPr>
          <p:spPr>
            <a:xfrm>
              <a:off x="837325" y="2407500"/>
              <a:ext cx="72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How adopting the Rock Crusher Model will help mitigate the problem</a:t>
              </a:r>
              <a:endParaRPr>
                <a:latin typeface="Calibri"/>
                <a:ea typeface="Calibri"/>
                <a:cs typeface="Calibri"/>
                <a:sym typeface="Calibri"/>
              </a:endParaRPr>
            </a:p>
          </p:txBody>
        </p:sp>
      </p:grpSp>
      <p:sp>
        <p:nvSpPr>
          <p:cNvPr id="331" name="Google Shape;331;p29"/>
          <p:cNvSpPr/>
          <p:nvPr/>
        </p:nvSpPr>
        <p:spPr>
          <a:xfrm>
            <a:off x="837250" y="5700675"/>
            <a:ext cx="10504800" cy="272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txBox="1"/>
          <p:nvPr/>
        </p:nvSpPr>
        <p:spPr>
          <a:xfrm>
            <a:off x="837325" y="5700675"/>
            <a:ext cx="72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We need the following to start</a:t>
            </a:r>
            <a:endParaRPr>
              <a:latin typeface="Calibri"/>
              <a:ea typeface="Calibri"/>
              <a:cs typeface="Calibri"/>
              <a:sym typeface="Calibri"/>
            </a:endParaRPr>
          </a:p>
        </p:txBody>
      </p:sp>
      <p:pic>
        <p:nvPicPr>
          <p:cNvPr id="333" name="Google Shape;333;p29"/>
          <p:cNvPicPr preferRelativeResize="0"/>
          <p:nvPr/>
        </p:nvPicPr>
        <p:blipFill>
          <a:blip r:embed="rId3">
            <a:alphaModFix/>
          </a:blip>
          <a:stretch>
            <a:fillRect/>
          </a:stretch>
        </p:blipFill>
        <p:spPr>
          <a:xfrm>
            <a:off x="8475926" y="152400"/>
            <a:ext cx="3550976" cy="1999440"/>
          </a:xfrm>
          <a:prstGeom prst="rect">
            <a:avLst/>
          </a:prstGeom>
          <a:noFill/>
          <a:ln>
            <a:noFill/>
          </a:ln>
        </p:spPr>
      </p:pic>
      <p:sp>
        <p:nvSpPr>
          <p:cNvPr id="334" name="Google Shape;334;p29"/>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p:nvPr/>
        </p:nvSpPr>
        <p:spPr>
          <a:xfrm>
            <a:off x="400152" y="325825"/>
            <a:ext cx="473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Rock Crusher Canvas Guide </a:t>
            </a:r>
            <a:r>
              <a:rPr lang="en-US" sz="1800" b="0" i="0" u="none" strike="noStrike" cap="none">
                <a:solidFill>
                  <a:schemeClr val="dk1"/>
                </a:solidFill>
                <a:latin typeface="Calibri"/>
                <a:ea typeface="Calibri"/>
                <a:cs typeface="Calibri"/>
                <a:sym typeface="Calibri"/>
              </a:rPr>
              <a:t>V0.</a:t>
            </a:r>
            <a:r>
              <a:rPr lang="en-US" sz="1800">
                <a:solidFill>
                  <a:schemeClr val="dk1"/>
                </a:solidFill>
                <a:latin typeface="Calibri"/>
                <a:ea typeface="Calibri"/>
                <a:cs typeface="Calibri"/>
                <a:sym typeface="Calibri"/>
              </a:rPr>
              <a:t>9</a:t>
            </a:r>
            <a:endParaRPr/>
          </a:p>
        </p:txBody>
      </p:sp>
      <p:sp>
        <p:nvSpPr>
          <p:cNvPr id="141" name="Google Shape;141;p14"/>
          <p:cNvSpPr txBox="1"/>
          <p:nvPr/>
        </p:nvSpPr>
        <p:spPr>
          <a:xfrm>
            <a:off x="456050" y="818225"/>
            <a:ext cx="4962900" cy="387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Form a Rock Crusher Hypothesis</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Before you start designing your rock crusher you need to ask why? What is the problem we are trying to solve, and what outcome do we want?  </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Calibri"/>
              <a:buChar char="●"/>
            </a:pPr>
            <a:r>
              <a:rPr lang="en-US" sz="900">
                <a:solidFill>
                  <a:schemeClr val="dk1"/>
                </a:solidFill>
                <a:latin typeface="Calibri"/>
                <a:ea typeface="Calibri"/>
                <a:cs typeface="Calibri"/>
                <a:sym typeface="Calibri"/>
              </a:rPr>
              <a:t>Some of the problems you may be observing are</a:t>
            </a: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Calibri"/>
              <a:buChar char="●"/>
            </a:pPr>
            <a:r>
              <a:rPr lang="en-US" sz="900">
                <a:solidFill>
                  <a:schemeClr val="dk1"/>
                </a:solidFill>
                <a:latin typeface="Calibri"/>
                <a:ea typeface="Calibri"/>
                <a:cs typeface="Calibri"/>
                <a:sym typeface="Calibri"/>
              </a:rPr>
              <a:t>flow is impeded by a broken value streams</a:t>
            </a: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Calibri"/>
              <a:buChar char="●"/>
            </a:pPr>
            <a:r>
              <a:rPr lang="en-US" sz="900">
                <a:solidFill>
                  <a:schemeClr val="dk1"/>
                </a:solidFill>
                <a:latin typeface="Calibri"/>
                <a:ea typeface="Calibri"/>
                <a:cs typeface="Calibri"/>
                <a:sym typeface="Calibri"/>
              </a:rPr>
              <a:t>loss of customer focus because the backlog disconnects the team  from the customer</a:t>
            </a: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Calibri"/>
              <a:buChar char="●"/>
            </a:pPr>
            <a:r>
              <a:rPr lang="en-US" sz="900">
                <a:solidFill>
                  <a:schemeClr val="dk1"/>
                </a:solidFill>
                <a:latin typeface="Calibri"/>
                <a:ea typeface="Calibri"/>
                <a:cs typeface="Calibri"/>
                <a:sym typeface="Calibri"/>
              </a:rPr>
              <a:t>waste resulting from overprocessing of user stories</a:t>
            </a:r>
            <a:endParaRPr sz="900">
              <a:solidFill>
                <a:schemeClr val="dk1"/>
              </a:solidFill>
              <a:latin typeface="Calibri"/>
              <a:ea typeface="Calibri"/>
              <a:cs typeface="Calibri"/>
              <a:sym typeface="Calibri"/>
            </a:endParaRPr>
          </a:p>
          <a:p>
            <a:pPr marL="457200" lvl="0" indent="-285750" algn="l" rtl="0">
              <a:lnSpc>
                <a:spcPct val="100000"/>
              </a:lnSpc>
              <a:spcBef>
                <a:spcPts val="0"/>
              </a:spcBef>
              <a:spcAft>
                <a:spcPts val="0"/>
              </a:spcAft>
              <a:buClr>
                <a:schemeClr val="dk1"/>
              </a:buClr>
              <a:buSzPts val="900"/>
              <a:buFont typeface="Calibri"/>
              <a:buChar char="●"/>
            </a:pPr>
            <a:r>
              <a:rPr lang="en-US" sz="900">
                <a:solidFill>
                  <a:schemeClr val="dk1"/>
                </a:solidFill>
                <a:latin typeface="Calibri"/>
                <a:ea typeface="Calibri"/>
                <a:cs typeface="Calibri"/>
                <a:sym typeface="Calibri"/>
              </a:rPr>
              <a:t>product owner is overwhelmed</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Some example Rock Crusher Hypothesis:</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Implementing the Rock Crusher will improve our focus on valuable outcomes.</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Implementing the Rock Crusher will reduce the organizational load and waste by focusing work where it is expected to be valuable and eliminating work that would have been discarded anyway.</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Implementing the Rock Crusher will result in aligned organizational objectives, so that we spend more of our development effort on the higher priority items and/or we complete more high-priority items because interfering requests have been eliminated.</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Implementing the Rock Crusher front-door and backdoor processes will improve use of team capacity, allowing us to react rapidly to emergencies and opportunities while still meeting strategic goals.</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14"/>
          <p:cNvSpPr txBox="1"/>
          <p:nvPr/>
        </p:nvSpPr>
        <p:spPr>
          <a:xfrm>
            <a:off x="5718925" y="818225"/>
            <a:ext cx="4962900" cy="2077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Value Stream</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A value stream is simply a model of how we deliver a product or service, from a trigger event to the delivery of value to a customer</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The Rock Crusher is a flow-based model of backlog management, so to build a successful Rock Crusher you must understand how value flows in your organization. This understanding starts with some deceptively simple questions:</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What do you do that creates value?</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What is the solution you offer to your customer?</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How do you as an enterprise create and deliver that solution?</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If you are not fully aware of the value stream, then use the supplemental Value Stream Identification worksheet. In a pinch just agree on what Solutions (product or service ) the team delivers.</a:t>
            </a:r>
            <a:endParaRPr sz="900">
              <a:solidFill>
                <a:schemeClr val="dk1"/>
              </a:solidFill>
              <a:latin typeface="Calibri"/>
              <a:ea typeface="Calibri"/>
              <a:cs typeface="Calibri"/>
              <a:sym typeface="Calibri"/>
            </a:endParaRPr>
          </a:p>
        </p:txBody>
      </p:sp>
      <p:sp>
        <p:nvSpPr>
          <p:cNvPr id="143" name="Google Shape;143;p14"/>
          <p:cNvSpPr txBox="1"/>
          <p:nvPr/>
        </p:nvSpPr>
        <p:spPr>
          <a:xfrm>
            <a:off x="5718925" y="3036275"/>
            <a:ext cx="4962900" cy="1662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Rock Crusher Metrics</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You cannot manage what you cannot measure. We have established a Rock Crusher hypothesis now we need to identify what metrics we can use to determine if its actually working</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Here are some metrics you might consider:</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Total number of rocks accepted through the funnel</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Number of rocks that are identified as strategic</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Planned capacity allocated to strategic versus nonstrategic rocks</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Ratio of strategic versus nonstrategic rocks pulled through the thin pipe</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Effort spent on strategic versus nonstrategic rocks versus planned</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p:txBody>
      </p:sp>
      <p:sp>
        <p:nvSpPr>
          <p:cNvPr id="144" name="Google Shape;144;p14"/>
          <p:cNvSpPr txBox="1"/>
          <p:nvPr/>
        </p:nvSpPr>
        <p:spPr>
          <a:xfrm>
            <a:off x="456050" y="4914150"/>
            <a:ext cx="10225800" cy="1246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The Village</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The critical choice is deciding if the backlog owner and solution owner roles are played by the same individual or by different individuals. A backlog can have only one backlog owner. It may have one or more solution owners.  Understanding the backlog owner - solution owner relationship is critical when building your Rock Crusher because it defines ownership roles. </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After you have identified the backlog owner you must identify what support they will need. Do you need additional people to serve as analysts? Is the backlog owner also the solution owner? Does the backlog owner need to coordinate with multiple solution owners? Who are the go-to subject matter experts able to answer detailed and specific questions about their topic? Is the backlog owner also a subject matter expert, or are there other subject matter experts you need to go to with occasional questions?</a:t>
            </a:r>
            <a:endParaRPr sz="900">
              <a:solidFill>
                <a:schemeClr val="dk1"/>
              </a:solidFill>
              <a:latin typeface="Calibri"/>
              <a:ea typeface="Calibri"/>
              <a:cs typeface="Calibri"/>
              <a:sym typeface="Calibri"/>
            </a:endParaRPr>
          </a:p>
        </p:txBody>
      </p:sp>
      <p:sp>
        <p:nvSpPr>
          <p:cNvPr id="145" name="Google Shape;145;p14"/>
          <p:cNvSpPr txBox="1"/>
          <p:nvPr/>
        </p:nvSpPr>
        <p:spPr>
          <a:xfrm>
            <a:off x="456050" y="6376525"/>
            <a:ext cx="10225800" cy="212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Horizons</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The Rock Crusher readiness Horizons are indicators of flow turbulence. An out of the box Rock Crusher has 4 Horizons. While these are based on client observations, you context  may be different</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457200" lvl="0" indent="-228600" algn="l" rtl="0">
              <a:lnSpc>
                <a:spcPct val="100000"/>
              </a:lnSpc>
              <a:spcBef>
                <a:spcPts val="0"/>
              </a:spcBef>
              <a:spcAft>
                <a:spcPts val="0"/>
              </a:spcAft>
              <a:buNone/>
            </a:pPr>
            <a:endParaRPr sz="1200">
              <a:solidFill>
                <a:schemeClr val="dk1"/>
              </a:solidFill>
              <a:latin typeface="Noto Sans Symbols"/>
              <a:ea typeface="Noto Sans Symbols"/>
              <a:cs typeface="Noto Sans Symbols"/>
              <a:sym typeface="Noto Sans Symbols"/>
            </a:endParaRPr>
          </a:p>
          <a:p>
            <a:pPr marL="0" lvl="0" indent="457200" algn="l" rtl="0">
              <a:lnSpc>
                <a:spcPct val="100000"/>
              </a:lnSpc>
              <a:spcBef>
                <a:spcPts val="0"/>
              </a:spcBef>
              <a:spcAft>
                <a:spcPts val="0"/>
              </a:spcAft>
              <a:buNone/>
            </a:pPr>
            <a:r>
              <a:rPr lang="en-US" sz="900">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p:txBody>
      </p:sp>
      <p:sp>
        <p:nvSpPr>
          <p:cNvPr id="146" name="Google Shape;146;p14"/>
          <p:cNvSpPr txBox="1"/>
          <p:nvPr/>
        </p:nvSpPr>
        <p:spPr>
          <a:xfrm>
            <a:off x="603600" y="6894450"/>
            <a:ext cx="5016600" cy="156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b="1" i="1">
                <a:solidFill>
                  <a:schemeClr val="dk1"/>
                </a:solidFill>
                <a:latin typeface="Calibri"/>
                <a:ea typeface="Calibri"/>
                <a:cs typeface="Calibri"/>
                <a:sym typeface="Calibri"/>
              </a:rPr>
              <a:t>Wishful Thinking / Big Ideas. </a:t>
            </a:r>
            <a:r>
              <a:rPr lang="en-US" sz="900">
                <a:solidFill>
                  <a:schemeClr val="dk1"/>
                </a:solidFill>
                <a:latin typeface="Calibri"/>
                <a:ea typeface="Calibri"/>
                <a:cs typeface="Calibri"/>
                <a:sym typeface="Calibri"/>
              </a:rPr>
              <a:t>Typically represents anything in the far off future, at least two or three quarters out. Flow is turbulent: The rocks are poorly formed and likely to change frequently, and are only moderately defined. It is not even certain if the rock will pass vetting. The rock’s scope could be very large. It is unlikely the team can size the rock beyond a coarse T-shirt sizing (S, M, L). These rocks are “pitchable” but not yet defensible.</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b="1" i="1">
                <a:solidFill>
                  <a:schemeClr val="dk1"/>
                </a:solidFill>
                <a:latin typeface="Calibri"/>
                <a:ea typeface="Calibri"/>
                <a:cs typeface="Calibri"/>
                <a:sym typeface="Calibri"/>
              </a:rPr>
              <a:t>Speculative.</a:t>
            </a:r>
            <a:r>
              <a:rPr lang="en-US" sz="900" i="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Flow is less turbulent but with only a moderate degree of certainty that all or part of the rock will be needed or will get done (e.g., a moderate to large epic user story). Rocks here may represent about a few weeks of work for a team. We do not expect to pull these rocks through the thin pipe for at least one or two months. The team can likely size the rock using finer T-shirt sizing (XS, S, M, L, XL). Some economic justification exists for the rock.</a:t>
            </a:r>
            <a:endParaRPr>
              <a:latin typeface="Calibri"/>
              <a:ea typeface="Calibri"/>
              <a:cs typeface="Calibri"/>
              <a:sym typeface="Calibri"/>
            </a:endParaRPr>
          </a:p>
        </p:txBody>
      </p:sp>
      <p:sp>
        <p:nvSpPr>
          <p:cNvPr id="147" name="Google Shape;147;p14"/>
          <p:cNvSpPr txBox="1"/>
          <p:nvPr/>
        </p:nvSpPr>
        <p:spPr>
          <a:xfrm>
            <a:off x="5839650" y="6894450"/>
            <a:ext cx="4737000" cy="1569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900" b="1" i="1">
                <a:solidFill>
                  <a:schemeClr val="dk1"/>
                </a:solidFill>
                <a:latin typeface="Calibri"/>
                <a:ea typeface="Calibri"/>
                <a:cs typeface="Calibri"/>
                <a:sym typeface="Calibri"/>
              </a:rPr>
              <a:t>Forecasted </a:t>
            </a:r>
            <a:r>
              <a:rPr lang="en-US" sz="900">
                <a:solidFill>
                  <a:schemeClr val="dk1"/>
                </a:solidFill>
                <a:latin typeface="Calibri"/>
                <a:ea typeface="Calibri"/>
                <a:cs typeface="Calibri"/>
                <a:sym typeface="Calibri"/>
              </a:rPr>
              <a:t>Flow is significantly smoothed. There may be a fair amount of certainty that we will commit to the Rock maybe a couple of weeks to a couple of months out in the future. Rock is sufficiently well formed that a Team can reasonably size it and know if they need to split it into right sized Rocks (can be implemented in a single iteration or sprint). Rocks are “near forced rank” prioritized. </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b="1" i="1">
                <a:solidFill>
                  <a:schemeClr val="dk1"/>
                </a:solidFill>
                <a:latin typeface="Calibri"/>
                <a:ea typeface="Calibri"/>
                <a:cs typeface="Calibri"/>
                <a:sym typeface="Calibri"/>
              </a:rPr>
              <a:t>Ready.</a:t>
            </a:r>
            <a:r>
              <a:rPr lang="en-US" sz="900" i="1">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Ready” for a Team (e.g., a well-formed user story).   The Rock is sufficiently well formed and right sized such that a Team can commit to delivering it within an agreed time box (e.g. an iteration or a SAFe PI). In a Kanban world, they can satisfy their service level agreement (SLA) for a Rock of this type and size. Ready Backlog Rocks are forced rank prioritized.</a:t>
            </a:r>
            <a:endParaRPr sz="900">
              <a:solidFill>
                <a:schemeClr val="dk1"/>
              </a:solidFill>
              <a:latin typeface="Calibri"/>
              <a:ea typeface="Calibri"/>
              <a:cs typeface="Calibri"/>
              <a:sym typeface="Calibri"/>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4"/>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p:nvPr/>
        </p:nvSpPr>
        <p:spPr>
          <a:xfrm>
            <a:off x="400152" y="325825"/>
            <a:ext cx="4737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Rock Crusher Canvas Guide </a:t>
            </a:r>
            <a:r>
              <a:rPr lang="en-US" sz="1800" b="0" i="0" u="none" strike="noStrike" cap="none">
                <a:solidFill>
                  <a:schemeClr val="dk1"/>
                </a:solidFill>
                <a:latin typeface="Calibri"/>
                <a:ea typeface="Calibri"/>
                <a:cs typeface="Calibri"/>
                <a:sym typeface="Calibri"/>
              </a:rPr>
              <a:t>V0.</a:t>
            </a:r>
            <a:r>
              <a:rPr lang="en-US" sz="1800">
                <a:solidFill>
                  <a:schemeClr val="dk1"/>
                </a:solidFill>
                <a:latin typeface="Calibri"/>
                <a:ea typeface="Calibri"/>
                <a:cs typeface="Calibri"/>
                <a:sym typeface="Calibri"/>
              </a:rPr>
              <a:t>9</a:t>
            </a:r>
            <a:endParaRPr/>
          </a:p>
        </p:txBody>
      </p:sp>
      <p:sp>
        <p:nvSpPr>
          <p:cNvPr id="154" name="Google Shape;154;p15"/>
          <p:cNvSpPr txBox="1"/>
          <p:nvPr/>
        </p:nvSpPr>
        <p:spPr>
          <a:xfrm>
            <a:off x="456050" y="818225"/>
            <a:ext cx="4962900" cy="2955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Intake Policy</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Intake policies establish how and when we will accept rocks. The formal or front-door intake policy sets down the rules for when the backlog owner and team will consider rocks that have arrived at the top of the funnel. For teams following capacity-based and time-boxed based methodologies like Scrum or XP this will be the usual planning and refinement meetings. For a team using a flow-based methodology like Kanban, the team will need to establish a schedule that maintains both flow and responsiveness.</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Teams using Scrum or XP find their biggest challenge with handling “injections.” Most environments will have to answer these questions:</a:t>
            </a:r>
            <a:endParaRPr sz="900">
              <a:solidFill>
                <a:schemeClr val="dk1"/>
              </a:solidFill>
              <a:latin typeface="Calibri"/>
              <a:ea typeface="Calibri"/>
              <a:cs typeface="Calibri"/>
              <a:sym typeface="Calibri"/>
            </a:endParaRPr>
          </a:p>
          <a:p>
            <a:pPr marL="0" lvl="0" indent="457200" algn="l" rtl="0">
              <a:lnSpc>
                <a:spcPct val="100000"/>
              </a:lnSpc>
              <a:spcBef>
                <a:spcPts val="0"/>
              </a:spcBef>
              <a:spcAft>
                <a:spcPts val="0"/>
              </a:spcAft>
              <a:buNone/>
            </a:pPr>
            <a:r>
              <a:rPr lang="en-US" sz="900" b="1">
                <a:solidFill>
                  <a:schemeClr val="dk1"/>
                </a:solidFill>
                <a:latin typeface="Calibri"/>
                <a:ea typeface="Calibri"/>
                <a:cs typeface="Calibri"/>
                <a:sym typeface="Calibri"/>
              </a:rPr>
              <a:t>Will you even consider injections?</a:t>
            </a:r>
            <a:endParaRPr sz="900">
              <a:solidFill>
                <a:schemeClr val="dk1"/>
              </a:solidFill>
              <a:latin typeface="Calibri"/>
              <a:ea typeface="Calibri"/>
              <a:cs typeface="Calibri"/>
              <a:sym typeface="Calibri"/>
            </a:endParaRPr>
          </a:p>
          <a:p>
            <a:pPr marL="0" lvl="0" indent="457200" algn="l" rtl="0">
              <a:lnSpc>
                <a:spcPct val="100000"/>
              </a:lnSpc>
              <a:spcBef>
                <a:spcPts val="0"/>
              </a:spcBef>
              <a:spcAft>
                <a:spcPts val="0"/>
              </a:spcAft>
              <a:buNone/>
            </a:pPr>
            <a:r>
              <a:rPr lang="en-US" sz="900" b="1">
                <a:solidFill>
                  <a:schemeClr val="dk1"/>
                </a:solidFill>
                <a:latin typeface="Calibri"/>
                <a:ea typeface="Calibri"/>
                <a:cs typeface="Calibri"/>
                <a:sym typeface="Calibri"/>
              </a:rPr>
              <a:t>How responsive must you be to your stakeholders?</a:t>
            </a:r>
            <a:r>
              <a:rPr lang="en-U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marL="0" lvl="0" indent="457200" algn="l" rtl="0">
              <a:lnSpc>
                <a:spcPct val="100000"/>
              </a:lnSpc>
              <a:spcBef>
                <a:spcPts val="0"/>
              </a:spcBef>
              <a:spcAft>
                <a:spcPts val="0"/>
              </a:spcAft>
              <a:buNone/>
            </a:pPr>
            <a:r>
              <a:rPr lang="en-US" sz="900" b="1">
                <a:solidFill>
                  <a:schemeClr val="dk1"/>
                </a:solidFill>
                <a:latin typeface="Calibri"/>
                <a:ea typeface="Calibri"/>
                <a:cs typeface="Calibri"/>
                <a:sym typeface="Calibri"/>
              </a:rPr>
              <a:t>If you accept the injection, then how will you change your commitment?</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Finally, you need to consider your backdoor policies—how you will handle direct stakeholder engagement with team members. A team needs to decide whether small backdoor efforts reduce friction in the organization and build goodwill or place the team’s sprint commitment at risk.</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15"/>
          <p:cNvSpPr txBox="1"/>
          <p:nvPr/>
        </p:nvSpPr>
        <p:spPr>
          <a:xfrm>
            <a:off x="5718925" y="818225"/>
            <a:ext cx="4962900" cy="290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Waste Gate Policy</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Your waste gate policies must be clear. This will eliminate the risk of zombie rocks clogging the Rock Crusher. It will also ensure that you do not prematurely bury rocks that may still have some value.</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Here are some things to consider when deciding these policies:</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How much WIP is too much? Establishing WIP limits for important work stages is generally considered a best practice.</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What happens to rocks that are sent to the waste gate? This will happen at various times. Are these rocks deleted from the tool or moved to some kind of deferred or archived state?</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r>
              <a:rPr lang="en-US" sz="900">
                <a:solidFill>
                  <a:schemeClr val="dk1"/>
                </a:solidFill>
                <a:latin typeface="Calibri"/>
                <a:ea typeface="Calibri"/>
                <a:cs typeface="Calibri"/>
                <a:sym typeface="Calibri"/>
              </a:rPr>
              <a:t>●  	How will rocks be aged out? When is a rock too old to be retained? It is shocking how many teams will have stories in their backlog that are years old, with minimal likelihood they will ever be implemented. How long should a story-sized rock remain in the ready state? A quarter? A half year? A year? How about a feature-sized rock? How long should an initiative-sized rock remain in the speculative state?</a:t>
            </a: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5"/>
          <p:cNvSpPr txBox="1"/>
          <p:nvPr/>
        </p:nvSpPr>
        <p:spPr>
          <a:xfrm>
            <a:off x="456050" y="4122750"/>
            <a:ext cx="4962900" cy="138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Ceremony Schedule</a:t>
            </a:r>
            <a:endParaRPr sz="15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Teams following good agile practices will already have a standing backlog refinement meeting on their calendar. What may change with the adoption of the Rock Crusher model is who is invited to that meeting and whether the team adopts a strategic/tactical refinement meeting split[1] .</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900">
                <a:solidFill>
                  <a:schemeClr val="dk1"/>
                </a:solidFill>
                <a:latin typeface="Calibri"/>
                <a:ea typeface="Calibri"/>
                <a:cs typeface="Calibri"/>
                <a:sym typeface="Calibri"/>
              </a:rPr>
              <a:t>What about other teams (not high-performing) Point back to chapter 8 for the backlog refinement description</a:t>
            </a:r>
            <a:endParaRPr sz="900">
              <a:solidFill>
                <a:schemeClr val="dk1"/>
              </a:solidFill>
              <a:latin typeface="Calibri"/>
              <a:ea typeface="Calibri"/>
              <a:cs typeface="Calibri"/>
              <a:sym typeface="Calibri"/>
            </a:endParaRPr>
          </a:p>
          <a:p>
            <a:pPr marL="0" lvl="0" indent="457200" algn="l" rtl="0">
              <a:lnSpc>
                <a:spcPct val="100000"/>
              </a:lnSpc>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15"/>
          <p:cNvSpPr txBox="1"/>
          <p:nvPr/>
        </p:nvSpPr>
        <p:spPr>
          <a:xfrm>
            <a:off x="5718925" y="4122750"/>
            <a:ext cx="4962900" cy="138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500" b="1">
                <a:solidFill>
                  <a:schemeClr val="dk1"/>
                </a:solidFill>
                <a:latin typeface="Calibri"/>
                <a:ea typeface="Calibri"/>
                <a:cs typeface="Calibri"/>
                <a:sym typeface="Calibri"/>
              </a:rPr>
              <a:t>Crusher Policy</a:t>
            </a:r>
            <a:endParaRPr sz="1500" b="1">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How do you learn about the problem you are trying to solve?</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When should a Crusher be created?</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How would you specify the level of precision required for a Crusher?</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How will you avoid Crusher anti-patterns?</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How will you represent Crushers in your tools?</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US" sz="900">
                <a:solidFill>
                  <a:schemeClr val="dk1"/>
                </a:solidFill>
                <a:latin typeface="Calibri"/>
                <a:ea typeface="Calibri"/>
                <a:cs typeface="Calibri"/>
                <a:sym typeface="Calibri"/>
              </a:rPr>
              <a:t>Who can create Crushers? Anyone? The Team? The Analyst?</a:t>
            </a:r>
            <a:endParaRPr sz="900">
              <a:solidFill>
                <a:schemeClr val="dk1"/>
              </a:solidFill>
              <a:latin typeface="Calibri"/>
              <a:ea typeface="Calibri"/>
              <a:cs typeface="Calibri"/>
              <a:sym typeface="Calibri"/>
            </a:endParaRPr>
          </a:p>
          <a:p>
            <a:pPr marL="0" lvl="0" indent="457200" algn="l" rtl="0">
              <a:lnSpc>
                <a:spcPct val="100000"/>
              </a:lnSpc>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15"/>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595875" y="336225"/>
            <a:ext cx="10504500" cy="924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760"/>
              <a:t>Supplement - Value Stream Identification</a:t>
            </a:r>
            <a:endParaRPr sz="4760"/>
          </a:p>
        </p:txBody>
      </p:sp>
      <p:grpSp>
        <p:nvGrpSpPr>
          <p:cNvPr id="164" name="Google Shape;164;p16"/>
          <p:cNvGrpSpPr/>
          <p:nvPr/>
        </p:nvGrpSpPr>
        <p:grpSpPr>
          <a:xfrm>
            <a:off x="595875" y="1516711"/>
            <a:ext cx="10094580" cy="1823139"/>
            <a:chOff x="482296" y="859500"/>
            <a:chExt cx="10094580" cy="800500"/>
          </a:xfrm>
        </p:grpSpPr>
        <p:sp>
          <p:nvSpPr>
            <p:cNvPr id="165" name="Google Shape;165;p16"/>
            <p:cNvSpPr/>
            <p:nvPr/>
          </p:nvSpPr>
          <p:spPr>
            <a:xfrm>
              <a:off x="492376" y="872200"/>
              <a:ext cx="10084500" cy="7878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6"/>
            <p:cNvSpPr txBox="1"/>
            <p:nvPr/>
          </p:nvSpPr>
          <p:spPr>
            <a:xfrm>
              <a:off x="482296" y="859500"/>
              <a:ext cx="2596500" cy="18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Step 1: Identify an Operational Value Stream</a:t>
              </a:r>
              <a:endParaRPr/>
            </a:p>
          </p:txBody>
        </p:sp>
      </p:grpSp>
      <p:sp>
        <p:nvSpPr>
          <p:cNvPr id="167" name="Google Shape;167;p16"/>
          <p:cNvSpPr txBox="1"/>
          <p:nvPr/>
        </p:nvSpPr>
        <p:spPr>
          <a:xfrm>
            <a:off x="724300" y="1783950"/>
            <a:ext cx="9872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latin typeface="Calibri"/>
                <a:ea typeface="Calibri"/>
                <a:cs typeface="Calibri"/>
                <a:sym typeface="Calibri"/>
              </a:rPr>
              <a:t>Operational value streams are all the activities for delivery value into the hands of a customer, from some kind of triggering request to delivery of the product or service. A distinguishing characteristic of an operational value stream is money changes hands. An operational value stream is simply a high level happy path description of how you deliver value to customers.</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r>
              <a:rPr lang="en-US" sz="900">
                <a:latin typeface="Calibri"/>
                <a:ea typeface="Calibri"/>
                <a:cs typeface="Calibri"/>
                <a:sym typeface="Calibri"/>
              </a:rPr>
              <a:t>How to identify an operational value stream</a:t>
            </a:r>
            <a:endParaRPr sz="900">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US" sz="900">
                <a:latin typeface="Calibri"/>
                <a:ea typeface="Calibri"/>
                <a:cs typeface="Calibri"/>
                <a:sym typeface="Calibri"/>
              </a:rPr>
              <a:t>Identify a product group or family</a:t>
            </a:r>
            <a:endParaRPr sz="900">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US" sz="900">
                <a:latin typeface="Calibri"/>
                <a:ea typeface="Calibri"/>
                <a:cs typeface="Calibri"/>
                <a:sym typeface="Calibri"/>
              </a:rPr>
              <a:t>Identify triggering event</a:t>
            </a:r>
            <a:endParaRPr sz="900">
              <a:latin typeface="Calibri"/>
              <a:ea typeface="Calibri"/>
              <a:cs typeface="Calibri"/>
              <a:sym typeface="Calibri"/>
            </a:endParaRPr>
          </a:p>
          <a:p>
            <a:pPr marL="457200" lvl="0" indent="-285750" algn="l" rtl="0">
              <a:spcBef>
                <a:spcPts val="0"/>
              </a:spcBef>
              <a:spcAft>
                <a:spcPts val="0"/>
              </a:spcAft>
              <a:buSzPts val="900"/>
              <a:buFont typeface="Calibri"/>
              <a:buAutoNum type="arabicPeriod"/>
            </a:pPr>
            <a:r>
              <a:rPr lang="en-US" sz="900">
                <a:latin typeface="Calibri"/>
                <a:ea typeface="Calibri"/>
                <a:cs typeface="Calibri"/>
                <a:sym typeface="Calibri"/>
              </a:rPr>
              <a:t>Walk through from the triggering event to delivery of value</a:t>
            </a:r>
            <a:endParaRPr sz="900">
              <a:latin typeface="Calibri"/>
              <a:ea typeface="Calibri"/>
              <a:cs typeface="Calibri"/>
              <a:sym typeface="Calibri"/>
            </a:endParaRPr>
          </a:p>
          <a:p>
            <a:pPr marL="45720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p:txBody>
      </p:sp>
      <p:sp>
        <p:nvSpPr>
          <p:cNvPr id="168" name="Google Shape;168;p16"/>
          <p:cNvSpPr/>
          <p:nvPr/>
        </p:nvSpPr>
        <p:spPr>
          <a:xfrm>
            <a:off x="5016550" y="2521700"/>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6170025" y="2521700"/>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7373575" y="2521700"/>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8536850" y="2521700"/>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6"/>
          <p:cNvGrpSpPr/>
          <p:nvPr/>
        </p:nvGrpSpPr>
        <p:grpSpPr>
          <a:xfrm>
            <a:off x="613102" y="3595725"/>
            <a:ext cx="10094540" cy="1823150"/>
            <a:chOff x="482336" y="859495"/>
            <a:chExt cx="10094540" cy="800505"/>
          </a:xfrm>
        </p:grpSpPr>
        <p:sp>
          <p:nvSpPr>
            <p:cNvPr id="173" name="Google Shape;173;p16"/>
            <p:cNvSpPr/>
            <p:nvPr/>
          </p:nvSpPr>
          <p:spPr>
            <a:xfrm>
              <a:off x="492376" y="872200"/>
              <a:ext cx="10084500" cy="7878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6"/>
            <p:cNvSpPr txBox="1"/>
            <p:nvPr/>
          </p:nvSpPr>
          <p:spPr>
            <a:xfrm>
              <a:off x="482336" y="859495"/>
              <a:ext cx="6388800" cy="11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Step 2: Identify the Capabilities or Systems that support the steps in our operational value stream</a:t>
              </a:r>
              <a:endParaRPr/>
            </a:p>
          </p:txBody>
        </p:sp>
      </p:grpSp>
      <p:sp>
        <p:nvSpPr>
          <p:cNvPr id="175" name="Google Shape;175;p16"/>
          <p:cNvSpPr txBox="1"/>
          <p:nvPr/>
        </p:nvSpPr>
        <p:spPr>
          <a:xfrm>
            <a:off x="741488" y="3862975"/>
            <a:ext cx="9872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latin typeface="Calibri"/>
                <a:ea typeface="Calibri"/>
                <a:cs typeface="Calibri"/>
                <a:sym typeface="Calibri"/>
              </a:rPr>
              <a:t>What are the systems or capabilities required to implement the the operational value stream….simply what do people use to do their job?</a:t>
            </a:r>
            <a:endParaRPr sz="900">
              <a:latin typeface="Calibri"/>
              <a:ea typeface="Calibri"/>
              <a:cs typeface="Calibri"/>
              <a:sym typeface="Calibri"/>
            </a:endParaRPr>
          </a:p>
        </p:txBody>
      </p:sp>
      <p:grpSp>
        <p:nvGrpSpPr>
          <p:cNvPr id="176" name="Google Shape;176;p16"/>
          <p:cNvGrpSpPr/>
          <p:nvPr/>
        </p:nvGrpSpPr>
        <p:grpSpPr>
          <a:xfrm>
            <a:off x="4721299" y="4265569"/>
            <a:ext cx="5276589" cy="321952"/>
            <a:chOff x="5033746" y="4600725"/>
            <a:chExt cx="4650206" cy="657313"/>
          </a:xfrm>
        </p:grpSpPr>
        <p:sp>
          <p:nvSpPr>
            <p:cNvPr id="177" name="Google Shape;177;p16"/>
            <p:cNvSpPr/>
            <p:nvPr/>
          </p:nvSpPr>
          <p:spPr>
            <a:xfrm>
              <a:off x="5033746" y="4600738"/>
              <a:ext cx="1134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6187203" y="4600738"/>
              <a:ext cx="1203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7390759" y="4600738"/>
              <a:ext cx="1005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8396353" y="46007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6"/>
          <p:cNvSpPr/>
          <p:nvPr/>
        </p:nvSpPr>
        <p:spPr>
          <a:xfrm>
            <a:off x="5042713" y="4732450"/>
            <a:ext cx="784800" cy="5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6023363" y="4714750"/>
            <a:ext cx="784800" cy="5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7365275" y="4743225"/>
            <a:ext cx="784800" cy="5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8294175" y="4743225"/>
            <a:ext cx="784800" cy="5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9223075" y="4743225"/>
            <a:ext cx="784800" cy="5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6"/>
          <p:cNvGrpSpPr/>
          <p:nvPr/>
        </p:nvGrpSpPr>
        <p:grpSpPr>
          <a:xfrm>
            <a:off x="630290" y="5733325"/>
            <a:ext cx="10094553" cy="1823150"/>
            <a:chOff x="482323" y="859495"/>
            <a:chExt cx="10094553" cy="800505"/>
          </a:xfrm>
        </p:grpSpPr>
        <p:sp>
          <p:nvSpPr>
            <p:cNvPr id="187" name="Google Shape;187;p16"/>
            <p:cNvSpPr/>
            <p:nvPr/>
          </p:nvSpPr>
          <p:spPr>
            <a:xfrm>
              <a:off x="492376" y="872200"/>
              <a:ext cx="10084500" cy="7878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6"/>
            <p:cNvSpPr txBox="1"/>
            <p:nvPr/>
          </p:nvSpPr>
          <p:spPr>
            <a:xfrm>
              <a:off x="482323" y="859495"/>
              <a:ext cx="5806200" cy="11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Calibri"/>
                  <a:ea typeface="Calibri"/>
                  <a:cs typeface="Calibri"/>
                  <a:sym typeface="Calibri"/>
                </a:rPr>
                <a:t>Step 1: Identify the Development Value Stream(s)</a:t>
              </a:r>
              <a:endParaRPr/>
            </a:p>
          </p:txBody>
        </p:sp>
      </p:grpSp>
      <p:sp>
        <p:nvSpPr>
          <p:cNvPr id="189" name="Google Shape;189;p16"/>
          <p:cNvSpPr txBox="1"/>
          <p:nvPr/>
        </p:nvSpPr>
        <p:spPr>
          <a:xfrm>
            <a:off x="758692" y="6000575"/>
            <a:ext cx="3882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latin typeface="Calibri"/>
                <a:ea typeface="Calibri"/>
                <a:cs typeface="Calibri"/>
                <a:sym typeface="Calibri"/>
              </a:rPr>
              <a:t>Development  value streams deliver and improve the systems or capabilities that enable the operational value streams.  A distinguishing characteristic of an development  value stream is ideas are converted into capabilities. Most development value streams are some variant of “design, build, test”</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45720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p:txBody>
      </p:sp>
      <p:grpSp>
        <p:nvGrpSpPr>
          <p:cNvPr id="190" name="Google Shape;190;p16"/>
          <p:cNvGrpSpPr/>
          <p:nvPr/>
        </p:nvGrpSpPr>
        <p:grpSpPr>
          <a:xfrm rot="-4158431">
            <a:off x="4334917" y="6531853"/>
            <a:ext cx="2616497" cy="361634"/>
            <a:chOff x="5050938" y="6738325"/>
            <a:chExt cx="4807900" cy="657300"/>
          </a:xfrm>
        </p:grpSpPr>
        <p:sp>
          <p:nvSpPr>
            <p:cNvPr id="191" name="Google Shape;191;p16"/>
            <p:cNvSpPr/>
            <p:nvPr/>
          </p:nvSpPr>
          <p:spPr>
            <a:xfrm>
              <a:off x="5050938"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6204413"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7407963"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8571238"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16"/>
          <p:cNvGrpSpPr/>
          <p:nvPr/>
        </p:nvGrpSpPr>
        <p:grpSpPr>
          <a:xfrm rot="-4158431">
            <a:off x="6980580" y="6553403"/>
            <a:ext cx="2616497" cy="361634"/>
            <a:chOff x="5050938" y="6738325"/>
            <a:chExt cx="4807900" cy="657300"/>
          </a:xfrm>
        </p:grpSpPr>
        <p:sp>
          <p:nvSpPr>
            <p:cNvPr id="196" name="Google Shape;196;p16"/>
            <p:cNvSpPr/>
            <p:nvPr/>
          </p:nvSpPr>
          <p:spPr>
            <a:xfrm>
              <a:off x="5050938"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6204413"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7407963"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8571238" y="6738325"/>
              <a:ext cx="1287600" cy="6573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6"/>
          <p:cNvSpPr/>
          <p:nvPr/>
        </p:nvSpPr>
        <p:spPr>
          <a:xfrm>
            <a:off x="4672921" y="4587530"/>
            <a:ext cx="2350425" cy="3522575"/>
          </a:xfrm>
          <a:custGeom>
            <a:avLst/>
            <a:gdLst/>
            <a:ahLst/>
            <a:cxnLst/>
            <a:rect l="l" t="t" r="r" b="b"/>
            <a:pathLst>
              <a:path w="94017" h="140903" extrusionOk="0">
                <a:moveTo>
                  <a:pt x="87364" y="3855"/>
                </a:moveTo>
                <a:cubicBezTo>
                  <a:pt x="91504" y="16283"/>
                  <a:pt x="91770" y="29976"/>
                  <a:pt x="90583" y="43021"/>
                </a:cubicBezTo>
                <a:cubicBezTo>
                  <a:pt x="89441" y="55570"/>
                  <a:pt x="90274" y="68624"/>
                  <a:pt x="86291" y="80579"/>
                </a:cubicBezTo>
                <a:cubicBezTo>
                  <a:pt x="82384" y="92306"/>
                  <a:pt x="73833" y="101949"/>
                  <a:pt x="66976" y="112234"/>
                </a:cubicBezTo>
                <a:cubicBezTo>
                  <a:pt x="57784" y="126022"/>
                  <a:pt x="42770" y="140670"/>
                  <a:pt x="26199" y="140670"/>
                </a:cubicBezTo>
                <a:cubicBezTo>
                  <a:pt x="22228" y="140670"/>
                  <a:pt x="17446" y="141603"/>
                  <a:pt x="14395" y="139061"/>
                </a:cubicBezTo>
                <a:cubicBezTo>
                  <a:pt x="1655" y="128446"/>
                  <a:pt x="446" y="107892"/>
                  <a:pt x="446" y="91309"/>
                </a:cubicBezTo>
                <a:cubicBezTo>
                  <a:pt x="446" y="81473"/>
                  <a:pt x="-445" y="71596"/>
                  <a:pt x="446" y="61800"/>
                </a:cubicBezTo>
                <a:cubicBezTo>
                  <a:pt x="1539" y="49783"/>
                  <a:pt x="5972" y="38291"/>
                  <a:pt x="7957" y="26389"/>
                </a:cubicBezTo>
                <a:cubicBezTo>
                  <a:pt x="9028" y="19968"/>
                  <a:pt x="8113" y="11515"/>
                  <a:pt x="13322" y="7610"/>
                </a:cubicBezTo>
                <a:cubicBezTo>
                  <a:pt x="28160" y="-3515"/>
                  <a:pt x="50039" y="1172"/>
                  <a:pt x="68585" y="1172"/>
                </a:cubicBezTo>
                <a:cubicBezTo>
                  <a:pt x="75289" y="1172"/>
                  <a:pt x="81848" y="3155"/>
                  <a:pt x="88437" y="4391"/>
                </a:cubicBezTo>
                <a:cubicBezTo>
                  <a:pt x="90330" y="4746"/>
                  <a:pt x="94664" y="4815"/>
                  <a:pt x="93802" y="6537"/>
                </a:cubicBezTo>
                <a:cubicBezTo>
                  <a:pt x="93402" y="7336"/>
                  <a:pt x="92014" y="6537"/>
                  <a:pt x="91120" y="6537"/>
                </a:cubicBezTo>
              </a:path>
            </a:pathLst>
          </a:custGeom>
          <a:noFill/>
          <a:ln w="9525" cap="flat" cmpd="sng">
            <a:solidFill>
              <a:schemeClr val="dk2"/>
            </a:solidFill>
            <a:prstDash val="solid"/>
            <a:round/>
            <a:headEnd type="none" w="med" len="med"/>
            <a:tailEnd type="none" w="med" len="med"/>
          </a:ln>
        </p:spPr>
      </p:sp>
      <p:sp>
        <p:nvSpPr>
          <p:cNvPr id="201" name="Google Shape;201;p16"/>
          <p:cNvSpPr/>
          <p:nvPr/>
        </p:nvSpPr>
        <p:spPr>
          <a:xfrm>
            <a:off x="7323675" y="4645274"/>
            <a:ext cx="2982450" cy="3796875"/>
          </a:xfrm>
          <a:custGeom>
            <a:avLst/>
            <a:gdLst/>
            <a:ahLst/>
            <a:cxnLst/>
            <a:rect l="l" t="t" r="r" b="b"/>
            <a:pathLst>
              <a:path w="119298" h="151875" extrusionOk="0">
                <a:moveTo>
                  <a:pt x="0" y="4658"/>
                </a:moveTo>
                <a:cubicBezTo>
                  <a:pt x="5929" y="212"/>
                  <a:pt x="14662" y="2488"/>
                  <a:pt x="21998" y="1439"/>
                </a:cubicBezTo>
                <a:cubicBezTo>
                  <a:pt x="37048" y="-713"/>
                  <a:pt x="52430" y="-45"/>
                  <a:pt x="67603" y="902"/>
                </a:cubicBezTo>
                <a:cubicBezTo>
                  <a:pt x="78141" y="1560"/>
                  <a:pt x="88766" y="809"/>
                  <a:pt x="99259" y="1976"/>
                </a:cubicBezTo>
                <a:cubicBezTo>
                  <a:pt x="105218" y="2639"/>
                  <a:pt x="113343" y="2199"/>
                  <a:pt x="116428" y="7341"/>
                </a:cubicBezTo>
                <a:cubicBezTo>
                  <a:pt x="120486" y="14104"/>
                  <a:pt x="119335" y="23168"/>
                  <a:pt x="118037" y="30948"/>
                </a:cubicBezTo>
                <a:cubicBezTo>
                  <a:pt x="115595" y="45586"/>
                  <a:pt x="114227" y="60768"/>
                  <a:pt x="108380" y="74408"/>
                </a:cubicBezTo>
                <a:cubicBezTo>
                  <a:pt x="96542" y="102024"/>
                  <a:pt x="82623" y="135678"/>
                  <a:pt x="54726" y="146839"/>
                </a:cubicBezTo>
                <a:cubicBezTo>
                  <a:pt x="41433" y="152157"/>
                  <a:pt x="21928" y="155354"/>
                  <a:pt x="11804" y="145230"/>
                </a:cubicBezTo>
                <a:cubicBezTo>
                  <a:pt x="-5473" y="127953"/>
                  <a:pt x="8287" y="96449"/>
                  <a:pt x="4829" y="72261"/>
                </a:cubicBezTo>
                <a:cubicBezTo>
                  <a:pt x="2827" y="58257"/>
                  <a:pt x="4686" y="43879"/>
                  <a:pt x="2683" y="29875"/>
                </a:cubicBezTo>
                <a:cubicBezTo>
                  <a:pt x="1493" y="21552"/>
                  <a:pt x="-1611" y="12179"/>
                  <a:pt x="2146" y="4658"/>
                </a:cubicBezTo>
              </a:path>
            </a:pathLst>
          </a:custGeom>
          <a:noFill/>
          <a:ln w="9525" cap="flat" cmpd="sng">
            <a:solidFill>
              <a:schemeClr val="dk2"/>
            </a:solidFill>
            <a:prstDash val="solid"/>
            <a:round/>
            <a:headEnd type="none" w="med" len="med"/>
            <a:tailEnd type="none" w="med" len="med"/>
          </a:ln>
        </p:spPr>
      </p:sp>
      <p:sp>
        <p:nvSpPr>
          <p:cNvPr id="202" name="Google Shape;202;p16"/>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837327" y="486328"/>
            <a:ext cx="105045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Rock Crusher</a:t>
            </a:r>
            <a:endParaRPr/>
          </a:p>
          <a:p>
            <a:pPr marL="0" lvl="0" indent="0" algn="l" rtl="0">
              <a:spcBef>
                <a:spcPts val="0"/>
              </a:spcBef>
              <a:spcAft>
                <a:spcPts val="0"/>
              </a:spcAft>
              <a:buNone/>
            </a:pPr>
            <a:r>
              <a:rPr lang="en-US"/>
              <a:t>Supplemental Worksheets</a:t>
            </a:r>
            <a:endParaRPr/>
          </a:p>
        </p:txBody>
      </p:sp>
      <p:sp>
        <p:nvSpPr>
          <p:cNvPr id="208" name="Google Shape;208;p17"/>
          <p:cNvSpPr txBox="1">
            <a:spLocks noGrp="1"/>
          </p:cNvSpPr>
          <p:nvPr>
            <p:ph type="body" idx="1"/>
          </p:nvPr>
        </p:nvSpPr>
        <p:spPr>
          <a:xfrm>
            <a:off x="837327" y="2431631"/>
            <a:ext cx="105045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pic>
        <p:nvPicPr>
          <p:cNvPr id="209" name="Google Shape;209;p17"/>
          <p:cNvPicPr preferRelativeResize="0"/>
          <p:nvPr/>
        </p:nvPicPr>
        <p:blipFill rotWithShape="1">
          <a:blip r:embed="rId3">
            <a:alphaModFix/>
          </a:blip>
          <a:srcRect/>
          <a:stretch/>
        </p:blipFill>
        <p:spPr>
          <a:xfrm>
            <a:off x="1323253" y="2882996"/>
            <a:ext cx="8909976" cy="5005175"/>
          </a:xfrm>
          <a:prstGeom prst="rect">
            <a:avLst/>
          </a:prstGeom>
          <a:noFill/>
          <a:ln>
            <a:noFill/>
          </a:ln>
        </p:spPr>
      </p:pic>
      <p:sp>
        <p:nvSpPr>
          <p:cNvPr id="210" name="Google Shape;210;p17"/>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837327" y="486328"/>
            <a:ext cx="105045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b="1">
                <a:solidFill>
                  <a:srgbClr val="FF0000"/>
                </a:solidFill>
                <a:latin typeface="Barlow Condensed Light"/>
                <a:ea typeface="Barlow Condensed Light"/>
                <a:cs typeface="Barlow Condensed Light"/>
                <a:sym typeface="Barlow Condensed Light"/>
              </a:rPr>
              <a:t>Discussion</a:t>
            </a:r>
            <a:r>
              <a:rPr lang="en-US" sz="4000" b="1">
                <a:latin typeface="Barlow Condensed Light"/>
                <a:ea typeface="Barlow Condensed Light"/>
                <a:cs typeface="Barlow Condensed Light"/>
                <a:sym typeface="Barlow Condensed Light"/>
              </a:rPr>
              <a:t>: Your Backog: Reservoir or Flow?  </a:t>
            </a:r>
            <a:endParaRPr/>
          </a:p>
        </p:txBody>
      </p:sp>
      <p:sp>
        <p:nvSpPr>
          <p:cNvPr id="216" name="Google Shape;216;p18"/>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a:bodyPr>
          <a:lstStyle/>
          <a:p>
            <a:pPr marL="571500" lvl="0" indent="-323850" algn="l" rtl="0">
              <a:spcBef>
                <a:spcPts val="1000"/>
              </a:spcBef>
              <a:spcAft>
                <a:spcPts val="0"/>
              </a:spcAft>
              <a:buSzPts val="2100"/>
              <a:buChar char="•"/>
            </a:pPr>
            <a:r>
              <a:rPr lang="en-US" sz="2100">
                <a:latin typeface="Barlow"/>
                <a:ea typeface="Barlow"/>
                <a:cs typeface="Barlow"/>
                <a:sym typeface="Barlow"/>
              </a:rPr>
              <a:t>Does work flow or does your backlog serve as a buffer or reservoir between business and IT?</a:t>
            </a:r>
            <a:endParaRPr sz="2100">
              <a:latin typeface="Barlow"/>
              <a:ea typeface="Barlow"/>
              <a:cs typeface="Barlow"/>
              <a:sym typeface="Barlow"/>
            </a:endParaRPr>
          </a:p>
          <a:p>
            <a:pPr marL="571500" lvl="0" indent="-323850" algn="l" rtl="0">
              <a:spcBef>
                <a:spcPts val="1000"/>
              </a:spcBef>
              <a:spcAft>
                <a:spcPts val="0"/>
              </a:spcAft>
              <a:buSzPts val="2100"/>
              <a:buChar char="•"/>
            </a:pPr>
            <a:r>
              <a:rPr lang="en-US" sz="2100">
                <a:latin typeface="Barlow"/>
                <a:ea typeface="Barlow"/>
                <a:cs typeface="Barlow"/>
                <a:sym typeface="Barlow"/>
              </a:rPr>
              <a:t>Is your backlog more of committed coding work, or is there a mix of discovery and coding?</a:t>
            </a:r>
            <a:endParaRPr sz="2100">
              <a:latin typeface="Barlow"/>
              <a:ea typeface="Barlow"/>
              <a:cs typeface="Barlow"/>
              <a:sym typeface="Barlow"/>
            </a:endParaRPr>
          </a:p>
          <a:p>
            <a:pPr marL="571500" lvl="0" indent="-323850" algn="l" rtl="0">
              <a:spcBef>
                <a:spcPts val="1000"/>
              </a:spcBef>
              <a:spcAft>
                <a:spcPts val="0"/>
              </a:spcAft>
              <a:buSzPts val="2100"/>
              <a:buChar char="•"/>
            </a:pPr>
            <a:r>
              <a:rPr lang="en-US" sz="2100">
                <a:latin typeface="Barlow"/>
                <a:ea typeface="Barlow"/>
                <a:cs typeface="Barlow"/>
                <a:sym typeface="Barlow"/>
              </a:rPr>
              <a:t>What is the role of the PO in your organization?</a:t>
            </a:r>
            <a:endParaRPr sz="2100">
              <a:latin typeface="Barlow"/>
              <a:ea typeface="Barlow"/>
              <a:cs typeface="Barlow"/>
              <a:sym typeface="Barlow"/>
            </a:endParaRPr>
          </a:p>
          <a:p>
            <a:pPr marL="571500" lvl="0" indent="-323850" algn="l" rtl="0">
              <a:spcBef>
                <a:spcPts val="1000"/>
              </a:spcBef>
              <a:spcAft>
                <a:spcPts val="0"/>
              </a:spcAft>
              <a:buSzPts val="2100"/>
              <a:buChar char="•"/>
            </a:pPr>
            <a:r>
              <a:rPr lang="en-US" sz="2100">
                <a:latin typeface="Barlow"/>
                <a:ea typeface="Barlow"/>
                <a:cs typeface="Barlow"/>
                <a:sym typeface="Barlow"/>
              </a:rPr>
              <a:t>How responsive to change is your organization?</a:t>
            </a:r>
            <a:endParaRPr sz="2100">
              <a:latin typeface="Barlow"/>
              <a:ea typeface="Barlow"/>
              <a:cs typeface="Barlow"/>
              <a:sym typeface="Barlow"/>
            </a:endParaRPr>
          </a:p>
          <a:p>
            <a:pPr marL="571500" lvl="0" indent="-323850" algn="l" rtl="0">
              <a:spcBef>
                <a:spcPts val="1000"/>
              </a:spcBef>
              <a:spcAft>
                <a:spcPts val="0"/>
              </a:spcAft>
              <a:buSzPts val="2100"/>
              <a:buChar char="•"/>
            </a:pPr>
            <a:r>
              <a:rPr lang="en-US" sz="2100" u="sng">
                <a:latin typeface="Barlow"/>
                <a:ea typeface="Barlow"/>
                <a:cs typeface="Barlow"/>
                <a:sym typeface="Barlow"/>
              </a:rPr>
              <a:t>Full Day Tutorial</a:t>
            </a:r>
            <a:endParaRPr sz="2100" u="sng">
              <a:latin typeface="Barlow"/>
              <a:ea typeface="Barlow"/>
              <a:cs typeface="Barlow"/>
              <a:sym typeface="Barlow"/>
            </a:endParaRPr>
          </a:p>
          <a:p>
            <a:pPr marL="914400" lvl="1" indent="-349250" algn="l" rtl="0">
              <a:spcBef>
                <a:spcPts val="500"/>
              </a:spcBef>
              <a:spcAft>
                <a:spcPts val="0"/>
              </a:spcAft>
              <a:buSzPts val="1900"/>
              <a:buChar char="•"/>
            </a:pPr>
            <a:r>
              <a:rPr lang="en-US" sz="1900">
                <a:latin typeface="Barlow"/>
                <a:ea typeface="Barlow"/>
                <a:cs typeface="Barlow"/>
                <a:sym typeface="Barlow"/>
              </a:rPr>
              <a:t>Have you been part of a broken value stream?</a:t>
            </a:r>
            <a:endParaRPr sz="1900">
              <a:latin typeface="Barlow"/>
              <a:ea typeface="Barlow"/>
              <a:cs typeface="Barlow"/>
              <a:sym typeface="Barlow"/>
            </a:endParaRPr>
          </a:p>
          <a:p>
            <a:pPr marL="914400" lvl="1" indent="-349250" algn="l" rtl="0">
              <a:spcBef>
                <a:spcPts val="500"/>
              </a:spcBef>
              <a:spcAft>
                <a:spcPts val="0"/>
              </a:spcAft>
              <a:buSzPts val="1900"/>
              <a:buChar char="•"/>
            </a:pPr>
            <a:r>
              <a:rPr lang="en-US" sz="1900">
                <a:latin typeface="Barlow"/>
                <a:ea typeface="Barlow"/>
                <a:cs typeface="Barlow"/>
                <a:sym typeface="Barlow"/>
              </a:rPr>
              <a:t>What were the symptoms of the broken value stream ( e.g. delays)</a:t>
            </a:r>
            <a:endParaRPr/>
          </a:p>
        </p:txBody>
      </p:sp>
      <p:sp>
        <p:nvSpPr>
          <p:cNvPr id="217" name="Google Shape;217;p18"/>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18" name="Google Shape;218;p18"/>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18"/>
          <p:cNvPicPr preferRelativeResize="0"/>
          <p:nvPr/>
        </p:nvPicPr>
        <p:blipFill rotWithShape="1">
          <a:blip r:embed="rId3">
            <a:alphaModFix/>
          </a:blip>
          <a:srcRect/>
          <a:stretch/>
        </p:blipFill>
        <p:spPr>
          <a:xfrm>
            <a:off x="8528948" y="28723"/>
            <a:ext cx="3811324" cy="2141025"/>
          </a:xfrm>
          <a:prstGeom prst="rect">
            <a:avLst/>
          </a:prstGeom>
          <a:noFill/>
          <a:ln>
            <a:noFill/>
          </a:ln>
        </p:spPr>
      </p:pic>
      <p:sp>
        <p:nvSpPr>
          <p:cNvPr id="220" name="Google Shape;220;p18"/>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837327" y="486328"/>
            <a:ext cx="105045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00"/>
                </a:solidFill>
                <a:latin typeface="Barlow Condensed Light"/>
                <a:ea typeface="Barlow Condensed Light"/>
                <a:cs typeface="Barlow Condensed Light"/>
                <a:sym typeface="Barlow Condensed Light"/>
              </a:rPr>
              <a:t>Exercise: </a:t>
            </a:r>
            <a:r>
              <a:rPr lang="en-US" sz="4200">
                <a:latin typeface="Barlow Condensed Light"/>
                <a:ea typeface="Barlow Condensed Light"/>
                <a:cs typeface="Barlow Condensed Light"/>
                <a:sym typeface="Barlow Condensed Light"/>
              </a:rPr>
              <a:t>The Rock Crusher Hypothesis</a:t>
            </a:r>
            <a:endParaRPr sz="4200">
              <a:latin typeface="Barlow Condensed Light"/>
              <a:ea typeface="Barlow Condensed Light"/>
              <a:cs typeface="Barlow Condensed Light"/>
              <a:sym typeface="Barlow Condensed Light"/>
            </a:endParaRPr>
          </a:p>
          <a:p>
            <a:pPr marL="0" lvl="0" indent="0" algn="l" rtl="0">
              <a:spcBef>
                <a:spcPts val="0"/>
              </a:spcBef>
              <a:spcAft>
                <a:spcPts val="0"/>
              </a:spcAft>
              <a:buNone/>
            </a:pPr>
            <a:r>
              <a:rPr lang="en-US" sz="4200">
                <a:latin typeface="Barlow Condensed Light"/>
                <a:ea typeface="Barlow Condensed Light"/>
                <a:cs typeface="Barlow Condensed Light"/>
                <a:sym typeface="Barlow Condensed Light"/>
              </a:rPr>
              <a:t>What Problem are you trying to solve?</a:t>
            </a:r>
            <a:endParaRPr sz="4000" b="1">
              <a:solidFill>
                <a:srgbClr val="FF0000"/>
              </a:solidFill>
              <a:latin typeface="Barlow Condensed Light"/>
              <a:ea typeface="Barlow Condensed Light"/>
              <a:cs typeface="Barlow Condensed Light"/>
              <a:sym typeface="Barlow Condensed Light"/>
            </a:endParaRPr>
          </a:p>
        </p:txBody>
      </p:sp>
      <p:sp>
        <p:nvSpPr>
          <p:cNvPr id="226" name="Google Shape;226;p19"/>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fontScale="85000" lnSpcReduction="10000"/>
          </a:bodyPr>
          <a:lstStyle/>
          <a:p>
            <a:pPr marL="0" lvl="0" indent="0" algn="l" rtl="0">
              <a:lnSpc>
                <a:spcPct val="109999"/>
              </a:lnSpc>
              <a:spcBef>
                <a:spcPts val="1200"/>
              </a:spcBef>
              <a:spcAft>
                <a:spcPts val="0"/>
              </a:spcAft>
              <a:buNone/>
            </a:pPr>
            <a:r>
              <a:rPr lang="en-US" sz="2152">
                <a:latin typeface="Barlow"/>
                <a:ea typeface="Barlow"/>
                <a:cs typeface="Barlow"/>
                <a:sym typeface="Barlow"/>
              </a:rPr>
              <a:t>Given the problems we identified in the first section of this lesson, how may adopting the Rock Crusher help mitigate those problems? To help you in writing your own hypothesis, here are a few example starter statements:</a:t>
            </a:r>
            <a:endParaRPr sz="2152">
              <a:latin typeface="Barlow"/>
              <a:ea typeface="Barlow"/>
              <a:cs typeface="Barlow"/>
              <a:sym typeface="Barlow"/>
            </a:endParaRPr>
          </a:p>
          <a:p>
            <a:pPr marL="457200" lvl="0" indent="-300037" algn="l" rtl="0">
              <a:lnSpc>
                <a:spcPct val="109999"/>
              </a:lnSpc>
              <a:spcBef>
                <a:spcPts val="1200"/>
              </a:spcBef>
              <a:spcAft>
                <a:spcPts val="0"/>
              </a:spcAft>
              <a:buSzPct val="100000"/>
              <a:buChar char="•"/>
            </a:pPr>
            <a:r>
              <a:rPr lang="en-US" sz="1800" i="1">
                <a:latin typeface="Barlow"/>
                <a:ea typeface="Barlow"/>
                <a:cs typeface="Barlow"/>
                <a:sym typeface="Barlow"/>
              </a:rPr>
              <a:t>Implementing the Rock Crusher will improve our focus on valuable outcomes.</a:t>
            </a:r>
            <a:endParaRPr sz="1800" i="1">
              <a:latin typeface="Barlow"/>
              <a:ea typeface="Barlow"/>
              <a:cs typeface="Barlow"/>
              <a:sym typeface="Barlow"/>
            </a:endParaRPr>
          </a:p>
          <a:p>
            <a:pPr marL="457200" lvl="0" indent="-300037" algn="l" rtl="0">
              <a:lnSpc>
                <a:spcPct val="109999"/>
              </a:lnSpc>
              <a:spcBef>
                <a:spcPts val="0"/>
              </a:spcBef>
              <a:spcAft>
                <a:spcPts val="0"/>
              </a:spcAft>
              <a:buSzPct val="100000"/>
              <a:buChar char="•"/>
            </a:pPr>
            <a:r>
              <a:rPr lang="en-US" sz="1800" i="1">
                <a:latin typeface="Barlow"/>
                <a:ea typeface="Barlow"/>
                <a:cs typeface="Barlow"/>
                <a:sym typeface="Barlow"/>
              </a:rPr>
              <a:t>Implementing the Rock Crusher will reduce the organizational load and waste by focusing work where it is expected to be valuable and eliminating work that would have been discarded anyway.</a:t>
            </a:r>
            <a:endParaRPr sz="1800" i="1">
              <a:latin typeface="Barlow"/>
              <a:ea typeface="Barlow"/>
              <a:cs typeface="Barlow"/>
              <a:sym typeface="Barlow"/>
            </a:endParaRPr>
          </a:p>
          <a:p>
            <a:pPr marL="457200" lvl="0" indent="-300037" algn="l" rtl="0">
              <a:lnSpc>
                <a:spcPct val="109999"/>
              </a:lnSpc>
              <a:spcBef>
                <a:spcPts val="0"/>
              </a:spcBef>
              <a:spcAft>
                <a:spcPts val="0"/>
              </a:spcAft>
              <a:buSzPct val="100000"/>
              <a:buChar char="•"/>
            </a:pPr>
            <a:r>
              <a:rPr lang="en-US" sz="1800" i="1">
                <a:latin typeface="Barlow"/>
                <a:ea typeface="Barlow"/>
                <a:cs typeface="Barlow"/>
                <a:sym typeface="Barlow"/>
              </a:rPr>
              <a:t>Implementing the Rock Crusher will result in aligned organizational objectives so that we spend more of our development effort on the higher priority items and/or we complete more high-priority items because interfering requests have been eliminated.</a:t>
            </a:r>
            <a:endParaRPr sz="1800" i="1">
              <a:latin typeface="Barlow"/>
              <a:ea typeface="Barlow"/>
              <a:cs typeface="Barlow"/>
              <a:sym typeface="Barlow"/>
            </a:endParaRPr>
          </a:p>
          <a:p>
            <a:pPr marL="457200" lvl="0" indent="-300037" algn="l" rtl="0">
              <a:lnSpc>
                <a:spcPct val="109999"/>
              </a:lnSpc>
              <a:spcBef>
                <a:spcPts val="0"/>
              </a:spcBef>
              <a:spcAft>
                <a:spcPts val="0"/>
              </a:spcAft>
              <a:buSzPct val="100000"/>
              <a:buChar char="•"/>
            </a:pPr>
            <a:r>
              <a:rPr lang="en-US" sz="1800" i="1">
                <a:latin typeface="Barlow"/>
                <a:ea typeface="Barlow"/>
                <a:cs typeface="Barlow"/>
                <a:sym typeface="Barlow"/>
              </a:rPr>
              <a:t>Implementing the Rock Crusher front-door and backdoor processes will improve the use of team capacity, allowing us to react rapidly to emergencies and opportunities while still meeting strategic goals.</a:t>
            </a:r>
            <a:endParaRPr sz="1500" i="1">
              <a:latin typeface="Times New Roman"/>
              <a:ea typeface="Times New Roman"/>
              <a:cs typeface="Times New Roman"/>
              <a:sym typeface="Times New Roman"/>
            </a:endParaRPr>
          </a:p>
          <a:p>
            <a:pPr marL="0" lvl="0" indent="0" algn="l" rtl="0">
              <a:spcBef>
                <a:spcPts val="1000"/>
              </a:spcBef>
              <a:spcAft>
                <a:spcPts val="0"/>
              </a:spcAft>
              <a:buNone/>
            </a:pPr>
            <a:endParaRPr sz="2100">
              <a:latin typeface="Barlow"/>
              <a:ea typeface="Barlow"/>
              <a:cs typeface="Barlow"/>
              <a:sym typeface="Barlow"/>
            </a:endParaRPr>
          </a:p>
        </p:txBody>
      </p:sp>
      <p:sp>
        <p:nvSpPr>
          <p:cNvPr id="227" name="Google Shape;227;p19"/>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28" name="Google Shape;228;p19"/>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19"/>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30" name="Google Shape;230;p19"/>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837327" y="486328"/>
            <a:ext cx="105045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50"/>
                </a:solidFill>
                <a:latin typeface="Barlow Condensed Light"/>
                <a:ea typeface="Barlow Condensed Light"/>
                <a:cs typeface="Barlow Condensed Light"/>
                <a:sym typeface="Barlow Condensed Light"/>
              </a:rPr>
              <a:t>Exercise</a:t>
            </a:r>
            <a:r>
              <a:rPr lang="en-US" sz="4200">
                <a:latin typeface="Barlow Condensed Light"/>
                <a:ea typeface="Barlow Condensed Light"/>
                <a:cs typeface="Barlow Condensed Light"/>
                <a:sym typeface="Barlow Condensed Light"/>
              </a:rPr>
              <a:t>: Characterizing Your Flow</a:t>
            </a:r>
            <a:endParaRPr sz="4200">
              <a:solidFill>
                <a:srgbClr val="FF0000"/>
              </a:solidFill>
              <a:latin typeface="Barlow Condensed Light"/>
              <a:ea typeface="Barlow Condensed Light"/>
              <a:cs typeface="Barlow Condensed Light"/>
              <a:sym typeface="Barlow Condensed Light"/>
            </a:endParaRPr>
          </a:p>
        </p:txBody>
      </p:sp>
      <p:sp>
        <p:nvSpPr>
          <p:cNvPr id="236" name="Google Shape;236;p20"/>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2000"/>
              <a:buFont typeface="Arial"/>
              <a:buNone/>
            </a:pPr>
            <a:r>
              <a:rPr lang="en-US" sz="1600" b="1">
                <a:latin typeface="Barlow"/>
                <a:ea typeface="Barlow"/>
                <a:cs typeface="Barlow"/>
                <a:sym typeface="Barlow"/>
              </a:rPr>
              <a:t>What generally is the scope of new backlog items (Rocks) entering the funnel?</a:t>
            </a:r>
            <a:endParaRPr sz="1600" b="1">
              <a:latin typeface="Barlow"/>
              <a:ea typeface="Barlow"/>
              <a:cs typeface="Barlow"/>
              <a:sym typeface="Barlow"/>
            </a:endParaRPr>
          </a:p>
          <a:p>
            <a:pPr marL="457200" lvl="0" indent="-311150" algn="l" rtl="0">
              <a:spcBef>
                <a:spcPts val="1000"/>
              </a:spcBef>
              <a:spcAft>
                <a:spcPts val="0"/>
              </a:spcAft>
              <a:buSzPts val="1300"/>
              <a:buChar char="●"/>
            </a:pPr>
            <a:r>
              <a:rPr lang="en-US" sz="1600">
                <a:latin typeface="Barlow"/>
                <a:ea typeface="Barlow"/>
                <a:cs typeface="Barlow"/>
                <a:sym typeface="Barlow"/>
              </a:rPr>
              <a:t>All “story size”</a:t>
            </a:r>
            <a:endParaRPr sz="1600">
              <a:latin typeface="Barlow"/>
              <a:ea typeface="Barlow"/>
              <a:cs typeface="Barlow"/>
              <a:sym typeface="Barlow"/>
            </a:endParaRPr>
          </a:p>
          <a:p>
            <a:pPr marL="457200" lvl="0" indent="-311150" algn="l" rtl="0">
              <a:spcBef>
                <a:spcPts val="0"/>
              </a:spcBef>
              <a:spcAft>
                <a:spcPts val="0"/>
              </a:spcAft>
              <a:buSzPts val="1300"/>
              <a:buChar char="●"/>
            </a:pPr>
            <a:r>
              <a:rPr lang="en-US" sz="1600">
                <a:latin typeface="Barlow"/>
                <a:ea typeface="Barlow"/>
                <a:cs typeface="Barlow"/>
                <a:sym typeface="Barlow"/>
              </a:rPr>
              <a:t>All “epic/initiative size?”</a:t>
            </a:r>
            <a:endParaRPr sz="1600">
              <a:latin typeface="Barlow"/>
              <a:ea typeface="Barlow"/>
              <a:cs typeface="Barlow"/>
              <a:sym typeface="Barlow"/>
            </a:endParaRPr>
          </a:p>
          <a:p>
            <a:pPr marL="457200" lvl="0" indent="-311150" algn="l" rtl="0">
              <a:spcBef>
                <a:spcPts val="0"/>
              </a:spcBef>
              <a:spcAft>
                <a:spcPts val="0"/>
              </a:spcAft>
              <a:buSzPts val="1300"/>
              <a:buChar char="●"/>
            </a:pPr>
            <a:r>
              <a:rPr lang="en-US" sz="1600">
                <a:latin typeface="Barlow"/>
                <a:ea typeface="Barlow"/>
                <a:cs typeface="Barlow"/>
                <a:sym typeface="Barlow"/>
              </a:rPr>
              <a:t>A mix of sizes and types from initiatives, to stories to defect fixes</a:t>
            </a:r>
            <a:endParaRPr sz="1600">
              <a:latin typeface="Barlow"/>
              <a:ea typeface="Barlow"/>
              <a:cs typeface="Barlow"/>
              <a:sym typeface="Barlow"/>
            </a:endParaRPr>
          </a:p>
          <a:p>
            <a:pPr marL="0" lvl="0" indent="0" algn="l" rtl="0">
              <a:spcBef>
                <a:spcPts val="1000"/>
              </a:spcBef>
              <a:spcAft>
                <a:spcPts val="0"/>
              </a:spcAft>
              <a:buClr>
                <a:schemeClr val="dk1"/>
              </a:buClr>
              <a:buSzPts val="2000"/>
              <a:buFont typeface="Arial"/>
              <a:buNone/>
            </a:pPr>
            <a:r>
              <a:rPr lang="en-US" sz="1600" b="1">
                <a:latin typeface="Barlow"/>
                <a:ea typeface="Barlow"/>
                <a:cs typeface="Barlow"/>
                <a:sym typeface="Barlow"/>
              </a:rPr>
              <a:t>Can you qualitatively speculate what your crush ratio is?</a:t>
            </a:r>
            <a:endParaRPr sz="1600" b="1">
              <a:latin typeface="Barlow"/>
              <a:ea typeface="Barlow"/>
              <a:cs typeface="Barlow"/>
              <a:sym typeface="Barlow"/>
            </a:endParaRPr>
          </a:p>
          <a:p>
            <a:pPr marL="457200" lvl="0" indent="-311150" algn="l" rtl="0">
              <a:spcBef>
                <a:spcPts val="1000"/>
              </a:spcBef>
              <a:spcAft>
                <a:spcPts val="0"/>
              </a:spcAft>
              <a:buSzPts val="1300"/>
              <a:buChar char="●"/>
            </a:pPr>
            <a:r>
              <a:rPr lang="en-US" sz="1600">
                <a:latin typeface="Barlow"/>
                <a:ea typeface="Barlow"/>
                <a:cs typeface="Barlow"/>
                <a:sym typeface="Barlow"/>
              </a:rPr>
              <a:t>All Rocks are pulled through the Thin Pipe</a:t>
            </a:r>
            <a:endParaRPr sz="1600">
              <a:latin typeface="Barlow"/>
              <a:ea typeface="Barlow"/>
              <a:cs typeface="Barlow"/>
              <a:sym typeface="Barlow"/>
            </a:endParaRPr>
          </a:p>
          <a:p>
            <a:pPr marL="457200" lvl="0" indent="-311150" algn="l" rtl="0">
              <a:spcBef>
                <a:spcPts val="0"/>
              </a:spcBef>
              <a:spcAft>
                <a:spcPts val="0"/>
              </a:spcAft>
              <a:buSzPts val="1300"/>
              <a:buChar char="●"/>
            </a:pPr>
            <a:r>
              <a:rPr lang="en-US" sz="1600">
                <a:latin typeface="Barlow"/>
                <a:ea typeface="Barlow"/>
                <a:cs typeface="Barlow"/>
                <a:sym typeface="Barlow"/>
              </a:rPr>
              <a:t>Most Rocks are pulled through the Thin Pipe</a:t>
            </a:r>
            <a:endParaRPr sz="1600">
              <a:latin typeface="Barlow"/>
              <a:ea typeface="Barlow"/>
              <a:cs typeface="Barlow"/>
              <a:sym typeface="Barlow"/>
            </a:endParaRPr>
          </a:p>
          <a:p>
            <a:pPr marL="457200" lvl="0" indent="-311150" algn="l" rtl="0">
              <a:spcBef>
                <a:spcPts val="0"/>
              </a:spcBef>
              <a:spcAft>
                <a:spcPts val="0"/>
              </a:spcAft>
              <a:buSzPts val="1300"/>
              <a:buChar char="●"/>
            </a:pPr>
            <a:r>
              <a:rPr lang="en-US" sz="1600">
                <a:latin typeface="Barlow"/>
                <a:ea typeface="Barlow"/>
                <a:cs typeface="Barlow"/>
                <a:sym typeface="Barlow"/>
              </a:rPr>
              <a:t>Some Rocks are pulled through the Thin Pipe</a:t>
            </a:r>
            <a:endParaRPr sz="1600">
              <a:latin typeface="Barlow"/>
              <a:ea typeface="Barlow"/>
              <a:cs typeface="Barlow"/>
              <a:sym typeface="Barlow"/>
            </a:endParaRPr>
          </a:p>
          <a:p>
            <a:pPr marL="457200" lvl="0" indent="-311150" algn="l" rtl="0">
              <a:spcBef>
                <a:spcPts val="0"/>
              </a:spcBef>
              <a:spcAft>
                <a:spcPts val="0"/>
              </a:spcAft>
              <a:buSzPts val="1300"/>
              <a:buChar char="●"/>
            </a:pPr>
            <a:r>
              <a:rPr lang="en-US" sz="1600">
                <a:latin typeface="Barlow"/>
                <a:ea typeface="Barlow"/>
                <a:cs typeface="Barlow"/>
                <a:sym typeface="Barlow"/>
              </a:rPr>
              <a:t>No Rocks are</a:t>
            </a:r>
            <a:endParaRPr sz="1600">
              <a:latin typeface="Barlow"/>
              <a:ea typeface="Barlow"/>
              <a:cs typeface="Barlow"/>
              <a:sym typeface="Barlow"/>
            </a:endParaRPr>
          </a:p>
          <a:p>
            <a:pPr marL="0" lvl="0" indent="0" algn="l" rtl="0">
              <a:spcBef>
                <a:spcPts val="1000"/>
              </a:spcBef>
              <a:spcAft>
                <a:spcPts val="0"/>
              </a:spcAft>
              <a:buClr>
                <a:schemeClr val="dk1"/>
              </a:buClr>
              <a:buSzPts val="2000"/>
              <a:buFont typeface="Arial"/>
              <a:buNone/>
            </a:pPr>
            <a:r>
              <a:rPr lang="en-US" sz="1600" b="1">
                <a:latin typeface="Barlow"/>
                <a:ea typeface="Barlow"/>
                <a:cs typeface="Barlow"/>
                <a:sym typeface="Barlow"/>
              </a:rPr>
              <a:t>Is this ratio appropriate for your horizon?</a:t>
            </a:r>
            <a:endParaRPr sz="1600" b="1">
              <a:latin typeface="Barlow"/>
              <a:ea typeface="Barlow"/>
              <a:cs typeface="Barlow"/>
              <a:sym typeface="Barlow"/>
            </a:endParaRPr>
          </a:p>
          <a:p>
            <a:pPr marL="0" lvl="0" indent="0" algn="l" rtl="0">
              <a:spcBef>
                <a:spcPts val="1000"/>
              </a:spcBef>
              <a:spcAft>
                <a:spcPts val="0"/>
              </a:spcAft>
              <a:buClr>
                <a:schemeClr val="dk1"/>
              </a:buClr>
              <a:buSzPts val="2000"/>
              <a:buFont typeface="Arial"/>
              <a:buNone/>
            </a:pPr>
            <a:r>
              <a:rPr lang="en-US" sz="1600" b="1">
                <a:latin typeface="Barlow"/>
                <a:ea typeface="Barlow"/>
                <a:cs typeface="Barlow"/>
                <a:sym typeface="Barlow"/>
              </a:rPr>
              <a:t>How do you stabilize and throttle the flow ?</a:t>
            </a:r>
            <a:endParaRPr sz="2000">
              <a:latin typeface="Barlow"/>
              <a:ea typeface="Barlow"/>
              <a:cs typeface="Barlow"/>
              <a:sym typeface="Barlow"/>
            </a:endParaRPr>
          </a:p>
          <a:p>
            <a:pPr marL="285750" lvl="0" indent="-285750" algn="l" rtl="0">
              <a:spcBef>
                <a:spcPts val="1000"/>
              </a:spcBef>
              <a:spcAft>
                <a:spcPts val="0"/>
              </a:spcAft>
              <a:buSzPts val="2000"/>
              <a:buChar char="•"/>
            </a:pPr>
            <a:r>
              <a:rPr lang="en-US" sz="1600">
                <a:latin typeface="Barlow"/>
                <a:ea typeface="Barlow"/>
                <a:cs typeface="Barlow"/>
                <a:sym typeface="Barlow"/>
              </a:rPr>
              <a:t>When are stabilization and throttling decisions made (e.g. what meetings?)</a:t>
            </a:r>
            <a:endParaRPr sz="2000">
              <a:latin typeface="Barlow"/>
              <a:ea typeface="Barlow"/>
              <a:cs typeface="Barlow"/>
              <a:sym typeface="Barlow"/>
            </a:endParaRPr>
          </a:p>
          <a:p>
            <a:pPr marL="285750" lvl="0" indent="-285750" algn="l" rtl="0">
              <a:spcBef>
                <a:spcPts val="1000"/>
              </a:spcBef>
              <a:spcAft>
                <a:spcPts val="0"/>
              </a:spcAft>
              <a:buSzPts val="2000"/>
              <a:buChar char="•"/>
            </a:pPr>
            <a:r>
              <a:rPr lang="en-US" sz="1600">
                <a:latin typeface="Barlow"/>
                <a:ea typeface="Barlow"/>
                <a:cs typeface="Barlow"/>
                <a:sym typeface="Barlow"/>
              </a:rPr>
              <a:t>Who makes them?</a:t>
            </a:r>
            <a:endParaRPr sz="2000">
              <a:latin typeface="Barlow"/>
              <a:ea typeface="Barlow"/>
              <a:cs typeface="Barlow"/>
              <a:sym typeface="Barlow"/>
            </a:endParaRPr>
          </a:p>
          <a:p>
            <a:pPr marL="0" lvl="0" indent="0" algn="l" rtl="0">
              <a:spcBef>
                <a:spcPts val="1000"/>
              </a:spcBef>
              <a:spcAft>
                <a:spcPts val="0"/>
              </a:spcAft>
              <a:buClr>
                <a:schemeClr val="dk1"/>
              </a:buClr>
              <a:buSzPts val="2000"/>
              <a:buFont typeface="Arial"/>
              <a:buNone/>
            </a:pPr>
            <a:r>
              <a:rPr lang="en-US" sz="1600" b="1">
                <a:latin typeface="Barlow"/>
                <a:ea typeface="Barlow"/>
                <a:cs typeface="Barlow"/>
                <a:sym typeface="Barlow"/>
              </a:rPr>
              <a:t>What happens to backlog items (AKA Rocks) that are throttled?</a:t>
            </a:r>
            <a:endParaRPr sz="2000">
              <a:latin typeface="Barlow"/>
              <a:ea typeface="Barlow"/>
              <a:cs typeface="Barlow"/>
              <a:sym typeface="Barlow"/>
            </a:endParaRPr>
          </a:p>
          <a:p>
            <a:pPr marL="0" lvl="0" indent="0" algn="l" rtl="0">
              <a:spcBef>
                <a:spcPts val="1000"/>
              </a:spcBef>
              <a:spcAft>
                <a:spcPts val="0"/>
              </a:spcAft>
              <a:buNone/>
            </a:pPr>
            <a:endParaRPr sz="2152">
              <a:latin typeface="Barlow"/>
              <a:ea typeface="Barlow"/>
              <a:cs typeface="Barlow"/>
              <a:sym typeface="Barlow"/>
            </a:endParaRPr>
          </a:p>
        </p:txBody>
      </p:sp>
      <p:sp>
        <p:nvSpPr>
          <p:cNvPr id="237" name="Google Shape;237;p20"/>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38" name="Google Shape;238;p20"/>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20"/>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40" name="Google Shape;240;p20"/>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title"/>
          </p:nvPr>
        </p:nvSpPr>
        <p:spPr>
          <a:xfrm>
            <a:off x="837327" y="486328"/>
            <a:ext cx="10504500" cy="17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a:solidFill>
                  <a:srgbClr val="FF0050"/>
                </a:solidFill>
                <a:latin typeface="Barlow Condensed Light"/>
                <a:ea typeface="Barlow Condensed Light"/>
                <a:cs typeface="Barlow Condensed Light"/>
                <a:sym typeface="Barlow Condensed Light"/>
              </a:rPr>
              <a:t>Exercise</a:t>
            </a:r>
            <a:r>
              <a:rPr lang="en-US" sz="4200">
                <a:latin typeface="Barlow Condensed Light"/>
                <a:ea typeface="Barlow Condensed Light"/>
                <a:cs typeface="Barlow Condensed Light"/>
                <a:sym typeface="Barlow Condensed Light"/>
              </a:rPr>
              <a:t>: The Solution</a:t>
            </a:r>
            <a:endParaRPr sz="4200">
              <a:latin typeface="Barlow Condensed Light"/>
              <a:ea typeface="Barlow Condensed Light"/>
              <a:cs typeface="Barlow Condensed Light"/>
              <a:sym typeface="Barlow Condensed Light"/>
            </a:endParaRPr>
          </a:p>
          <a:p>
            <a:pPr marL="0" lvl="0" indent="0" algn="l" rtl="0">
              <a:spcBef>
                <a:spcPts val="0"/>
              </a:spcBef>
              <a:spcAft>
                <a:spcPts val="0"/>
              </a:spcAft>
              <a:buNone/>
            </a:pPr>
            <a:r>
              <a:rPr lang="en-US" sz="4526">
                <a:latin typeface="Barlow Condensed Light"/>
                <a:ea typeface="Barlow Condensed Light"/>
                <a:cs typeface="Barlow Condensed Light"/>
                <a:sym typeface="Barlow Condensed Light"/>
              </a:rPr>
              <a:t>Project or Product Team?</a:t>
            </a:r>
            <a:endParaRPr sz="4200">
              <a:solidFill>
                <a:srgbClr val="FF0050"/>
              </a:solidFill>
              <a:latin typeface="Barlow Condensed Light"/>
              <a:ea typeface="Barlow Condensed Light"/>
              <a:cs typeface="Barlow Condensed Light"/>
              <a:sym typeface="Barlow Condensed Light"/>
            </a:endParaRPr>
          </a:p>
        </p:txBody>
      </p:sp>
      <p:sp>
        <p:nvSpPr>
          <p:cNvPr id="246" name="Google Shape;246;p21"/>
          <p:cNvSpPr txBox="1">
            <a:spLocks noGrp="1"/>
          </p:cNvSpPr>
          <p:nvPr>
            <p:ph type="body" idx="1"/>
          </p:nvPr>
        </p:nvSpPr>
        <p:spPr>
          <a:xfrm>
            <a:off x="837327"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Clr>
                <a:schemeClr val="dk1"/>
              </a:buClr>
              <a:buSzPts val="2000"/>
              <a:buFont typeface="Arial"/>
              <a:buNone/>
            </a:pPr>
            <a:r>
              <a:rPr lang="en-US" sz="2400">
                <a:latin typeface="Barlow"/>
                <a:ea typeface="Barlow"/>
                <a:cs typeface="Barlow"/>
                <a:sym typeface="Barlow"/>
              </a:rPr>
              <a:t>During this tutorial we need more time for a Value Stream Identification exercise. However:</a:t>
            </a:r>
            <a:endParaRPr sz="2000">
              <a:latin typeface="Barlow"/>
              <a:ea typeface="Barlow"/>
              <a:cs typeface="Barlow"/>
              <a:sym typeface="Barlow"/>
            </a:endParaRPr>
          </a:p>
          <a:p>
            <a:pPr marL="495300" lvl="0" indent="-457200" algn="l" rtl="0">
              <a:spcBef>
                <a:spcPts val="1332"/>
              </a:spcBef>
              <a:spcAft>
                <a:spcPts val="0"/>
              </a:spcAft>
              <a:buSzPts val="3000"/>
              <a:buChar char="•"/>
            </a:pPr>
            <a:r>
              <a:rPr lang="en-US" sz="2400">
                <a:latin typeface="Barlow"/>
                <a:ea typeface="Barlow"/>
                <a:cs typeface="Barlow"/>
                <a:sym typeface="Barlow"/>
              </a:rPr>
              <a:t>Can you Identify the solution(s) your Rock Crusher delivers?</a:t>
            </a:r>
            <a:endParaRPr sz="2000">
              <a:latin typeface="Barlow"/>
              <a:ea typeface="Barlow"/>
              <a:cs typeface="Barlow"/>
              <a:sym typeface="Barlow"/>
            </a:endParaRPr>
          </a:p>
          <a:p>
            <a:pPr marL="495300" lvl="0" indent="-457200" algn="l" rtl="0">
              <a:spcBef>
                <a:spcPts val="600"/>
              </a:spcBef>
              <a:spcAft>
                <a:spcPts val="0"/>
              </a:spcAft>
              <a:buSzPts val="3000"/>
              <a:buChar char="•"/>
            </a:pPr>
            <a:r>
              <a:rPr lang="en-US" sz="2400">
                <a:latin typeface="Barlow"/>
                <a:ea typeface="Barlow"/>
                <a:cs typeface="Barlow"/>
                <a:sym typeface="Barlow"/>
              </a:rPr>
              <a:t>Is your “team” product-oriented that is responsible for a set of one or more solutions, or project-oriented?</a:t>
            </a:r>
            <a:endParaRPr sz="2400">
              <a:latin typeface="Barlow"/>
              <a:ea typeface="Barlow"/>
              <a:cs typeface="Barlow"/>
              <a:sym typeface="Barlow"/>
            </a:endParaRPr>
          </a:p>
          <a:p>
            <a:pPr marL="495300" lvl="0" indent="-457200" algn="l" rtl="0">
              <a:spcBef>
                <a:spcPts val="600"/>
              </a:spcBef>
              <a:spcAft>
                <a:spcPts val="600"/>
              </a:spcAft>
              <a:buSzPts val="3000"/>
              <a:buChar char="•"/>
            </a:pPr>
            <a:r>
              <a:rPr lang="en-US" sz="2400">
                <a:latin typeface="Barlow"/>
                <a:ea typeface="Barlow"/>
                <a:cs typeface="Barlow"/>
                <a:sym typeface="Barlow"/>
              </a:rPr>
              <a:t>If you know your value stream, do you know which value stream steps are mapped to your backlog, or is the backlog just a “buffer” between steps? </a:t>
            </a:r>
            <a:endParaRPr sz="1600" b="1">
              <a:latin typeface="Barlow"/>
              <a:ea typeface="Barlow"/>
              <a:cs typeface="Barlow"/>
              <a:sym typeface="Barlow"/>
            </a:endParaRPr>
          </a:p>
        </p:txBody>
      </p:sp>
      <p:sp>
        <p:nvSpPr>
          <p:cNvPr id="247" name="Google Shape;247;p21"/>
          <p:cNvSpPr txBox="1">
            <a:spLocks noGrp="1"/>
          </p:cNvSpPr>
          <p:nvPr>
            <p:ph type="body" idx="2"/>
          </p:nvPr>
        </p:nvSpPr>
        <p:spPr>
          <a:xfrm>
            <a:off x="6165770" y="2431631"/>
            <a:ext cx="5176200" cy="5795700"/>
          </a:xfrm>
          <a:prstGeom prst="rect">
            <a:avLst/>
          </a:prstGeom>
        </p:spPr>
        <p:txBody>
          <a:bodyPr spcFirstLastPara="1" wrap="square" lIns="91425" tIns="45700" rIns="91425" bIns="45700" anchor="t" anchorCtr="0">
            <a:normAutofit/>
          </a:bodyPr>
          <a:lstStyle/>
          <a:p>
            <a:pPr marL="0" lvl="0" indent="0" algn="l" rtl="0">
              <a:spcBef>
                <a:spcPts val="1332"/>
              </a:spcBef>
              <a:spcAft>
                <a:spcPts val="0"/>
              </a:spcAft>
              <a:buNone/>
            </a:pPr>
            <a:endParaRPr/>
          </a:p>
        </p:txBody>
      </p:sp>
      <p:sp>
        <p:nvSpPr>
          <p:cNvPr id="248" name="Google Shape;248;p21"/>
          <p:cNvSpPr/>
          <p:nvPr/>
        </p:nvSpPr>
        <p:spPr>
          <a:xfrm>
            <a:off x="6083800" y="2407500"/>
            <a:ext cx="5258400" cy="57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1"/>
          <p:cNvPicPr preferRelativeResize="0"/>
          <p:nvPr/>
        </p:nvPicPr>
        <p:blipFill rotWithShape="1">
          <a:blip r:embed="rId3">
            <a:alphaModFix/>
          </a:blip>
          <a:srcRect/>
          <a:stretch/>
        </p:blipFill>
        <p:spPr>
          <a:xfrm>
            <a:off x="8523848" y="53748"/>
            <a:ext cx="3655451" cy="2053451"/>
          </a:xfrm>
          <a:prstGeom prst="rect">
            <a:avLst/>
          </a:prstGeom>
          <a:noFill/>
          <a:ln>
            <a:noFill/>
          </a:ln>
        </p:spPr>
      </p:pic>
      <p:sp>
        <p:nvSpPr>
          <p:cNvPr id="250" name="Google Shape;250;p21"/>
          <p:cNvSpPr txBox="1">
            <a:spLocks noGrp="1"/>
          </p:cNvSpPr>
          <p:nvPr>
            <p:ph type="sldNum" idx="12"/>
          </p:nvPr>
        </p:nvSpPr>
        <p:spPr>
          <a:xfrm>
            <a:off x="8601630" y="8466307"/>
            <a:ext cx="2740200" cy="486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3375</Words>
  <Application>Microsoft Macintosh PowerPoint</Application>
  <PresentationFormat>Ledger Paper (11x17 in)</PresentationFormat>
  <Paragraphs>268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Barlow Condensed Light</vt:lpstr>
      <vt:lpstr>Arial</vt:lpstr>
      <vt:lpstr>Barlow</vt:lpstr>
      <vt:lpstr>Times New Roman</vt:lpstr>
      <vt:lpstr>Noto Sans Symbols</vt:lpstr>
      <vt:lpstr>Office Theme</vt:lpstr>
      <vt:lpstr>PowerPoint Presentation</vt:lpstr>
      <vt:lpstr>PowerPoint Presentation</vt:lpstr>
      <vt:lpstr>PowerPoint Presentation</vt:lpstr>
      <vt:lpstr>Supplement - Value Stream Identification</vt:lpstr>
      <vt:lpstr>Rock Crusher Supplemental Worksheets</vt:lpstr>
      <vt:lpstr>Discussion: Your Backog: Reservoir or Flow?  </vt:lpstr>
      <vt:lpstr>Exercise: The Rock Crusher Hypothesis What Problem are you trying to solve?</vt:lpstr>
      <vt:lpstr>Exercise: Characterizing Your Flow</vt:lpstr>
      <vt:lpstr>Exercise: The Solution Project or Product Team?</vt:lpstr>
      <vt:lpstr>Exercise: Your Backlog Owner and Solution Owner(s)</vt:lpstr>
      <vt:lpstr>Exercise: The Other Village Members</vt:lpstr>
      <vt:lpstr>Exercise: Rock Crusher Horizons and Implementation </vt:lpstr>
      <vt:lpstr>Exercise: Formulate intake policy </vt:lpstr>
      <vt:lpstr>Exercise: Waste Gate Policy</vt:lpstr>
      <vt:lpstr>Exercise: Backlog Refinement</vt:lpstr>
      <vt:lpstr>Exercise: The Pitch Deck We have a problem</vt:lpstr>
      <vt:lpstr>Exercise: The Pitch Deck A Solution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Adolph</cp:lastModifiedBy>
  <cp:revision>1</cp:revision>
  <dcterms:modified xsi:type="dcterms:W3CDTF">2023-06-06T02:33:55Z</dcterms:modified>
</cp:coreProperties>
</file>